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8"/>
  </p:notesMasterIdLst>
  <p:handoutMasterIdLst>
    <p:handoutMasterId r:id="rId9"/>
  </p:handoutMasterIdLst>
  <p:sldIdLst>
    <p:sldId id="913" r:id="rId2"/>
    <p:sldId id="920" r:id="rId3"/>
    <p:sldId id="922" r:id="rId4"/>
    <p:sldId id="925" r:id="rId5"/>
    <p:sldId id="930" r:id="rId6"/>
    <p:sldId id="923" r:id="rId7"/>
  </p:sldIdLst>
  <p:sldSz cx="9144000" cy="5143500" type="screen16x9"/>
  <p:notesSz cx="6662738" cy="983297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</p:showPr>
  <p:clrMru>
    <a:srgbClr val="4F81BD"/>
    <a:srgbClr val="FFCCFF"/>
    <a:srgbClr val="DBBF1A"/>
    <a:srgbClr val="666699"/>
    <a:srgbClr val="33CCFF"/>
    <a:srgbClr val="BCA416"/>
    <a:srgbClr val="FFCC00"/>
    <a:srgbClr val="0000CC"/>
    <a:srgbClr val="FF6600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Styl z motywem 2 — Ak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 z motywem 2 — Ak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0" autoAdjust="0"/>
    <p:restoredTop sz="95918" autoAdjust="0"/>
  </p:normalViewPr>
  <p:slideViewPr>
    <p:cSldViewPr>
      <p:cViewPr>
        <p:scale>
          <a:sx n="110" d="100"/>
          <a:sy n="110" d="100"/>
        </p:scale>
        <p:origin x="-996" y="-6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 sz="1200"/>
            </a:pPr>
            <a:r>
              <a:rPr lang="pl-PL" sz="1200" dirty="0" smtClean="0"/>
              <a:t>15-minutowy zasięg skumulowany  stacji po 11 dniach relacji</a:t>
            </a:r>
            <a:endParaRPr lang="pl-PL" sz="1200" dirty="0"/>
          </a:p>
        </c:rich>
      </c:tx>
      <c:layout>
        <c:manualLayout>
          <c:xMode val="edge"/>
          <c:yMode val="edge"/>
          <c:x val="0.21809870894681446"/>
          <c:y val="4.0417962818946128E-2"/>
        </c:manualLayout>
      </c:layout>
    </c:title>
    <c:plotArea>
      <c:layout>
        <c:manualLayout>
          <c:layoutTarget val="inner"/>
          <c:xMode val="edge"/>
          <c:yMode val="edge"/>
          <c:x val="5.0327226104452033E-2"/>
          <c:y val="0.23005806067844314"/>
          <c:w val="0.92897190716183065"/>
          <c:h val="0.66675143734029696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TVP Info</c:v>
                </c:pt>
              </c:strCache>
            </c:strRef>
          </c:tx>
          <c:spPr>
            <a:solidFill>
              <a:srgbClr val="FF0000">
                <a:alpha val="52000"/>
              </a:srgbClr>
            </a:solidFill>
            <a:ln>
              <a:solidFill>
                <a:srgbClr val="FF0000"/>
              </a:solidFill>
            </a:ln>
          </c:spPr>
          <c:dLbls>
            <c:txPr>
              <a:bodyPr/>
              <a:lstStyle/>
              <a:p>
                <a:pPr>
                  <a:defRPr sz="1000">
                    <a:solidFill>
                      <a:srgbClr val="FF0000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Arkusz1!$A$2:$A$12</c:f>
              <c:strCache>
                <c:ptCount val="11"/>
                <c:pt idx="0">
                  <c:v>15-06-2014</c:v>
                </c:pt>
                <c:pt idx="1">
                  <c:v>po 2.dniu</c:v>
                </c:pt>
                <c:pt idx="2">
                  <c:v>po 3.dniu</c:v>
                </c:pt>
                <c:pt idx="3">
                  <c:v>po 4.dniu</c:v>
                </c:pt>
                <c:pt idx="4">
                  <c:v>po 5.dniu</c:v>
                </c:pt>
                <c:pt idx="5">
                  <c:v>po 6.dniu</c:v>
                </c:pt>
                <c:pt idx="6">
                  <c:v>po 7.dniu</c:v>
                </c:pt>
                <c:pt idx="7">
                  <c:v>po 8.dniu</c:v>
                </c:pt>
                <c:pt idx="8">
                  <c:v>po 9.dniu</c:v>
                </c:pt>
                <c:pt idx="9">
                  <c:v>po 10.dniu - 24.06.</c:v>
                </c:pt>
                <c:pt idx="10">
                  <c:v>po 11.dniu - 25.06</c:v>
                </c:pt>
              </c:strCache>
            </c:strRef>
          </c:cat>
          <c:val>
            <c:numRef>
              <c:f>Arkusz1!$B$2:$B$12</c:f>
              <c:numCache>
                <c:formatCode>#,##0</c:formatCode>
                <c:ptCount val="11"/>
                <c:pt idx="0">
                  <c:v>2974290</c:v>
                </c:pt>
                <c:pt idx="1">
                  <c:v>4421625</c:v>
                </c:pt>
                <c:pt idx="2">
                  <c:v>4921088</c:v>
                </c:pt>
                <c:pt idx="3">
                  <c:v>5581539</c:v>
                </c:pt>
                <c:pt idx="4">
                  <c:v>6703783</c:v>
                </c:pt>
                <c:pt idx="5">
                  <c:v>7041561</c:v>
                </c:pt>
                <c:pt idx="6">
                  <c:v>7463690</c:v>
                </c:pt>
                <c:pt idx="7">
                  <c:v>8257668</c:v>
                </c:pt>
                <c:pt idx="8">
                  <c:v>8574096</c:v>
                </c:pt>
                <c:pt idx="9">
                  <c:v>9026247</c:v>
                </c:pt>
                <c:pt idx="10">
                  <c:v>9365195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TVN 24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</c:spPr>
          <c:dLbls>
            <c:dLbl>
              <c:idx val="0"/>
              <c:layout>
                <c:manualLayout>
                  <c:x val="1.6235788745541841E-2"/>
                  <c:y val="2.9394882050142582E-2"/>
                </c:manualLayout>
              </c:layout>
              <c:showVal val="1"/>
            </c:dLbl>
            <c:dLbl>
              <c:idx val="10"/>
              <c:layout>
                <c:manualLayout>
                  <c:x val="3.059510615904705E-2"/>
                  <c:y val="0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pl-PL" sz="10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</c:dLbls>
          <c:cat>
            <c:strRef>
              <c:f>Arkusz1!$A$2:$A$12</c:f>
              <c:strCache>
                <c:ptCount val="11"/>
                <c:pt idx="0">
                  <c:v>15-06-2014</c:v>
                </c:pt>
                <c:pt idx="1">
                  <c:v>po 2.dniu</c:v>
                </c:pt>
                <c:pt idx="2">
                  <c:v>po 3.dniu</c:v>
                </c:pt>
                <c:pt idx="3">
                  <c:v>po 4.dniu</c:v>
                </c:pt>
                <c:pt idx="4">
                  <c:v>po 5.dniu</c:v>
                </c:pt>
                <c:pt idx="5">
                  <c:v>po 6.dniu</c:v>
                </c:pt>
                <c:pt idx="6">
                  <c:v>po 7.dniu</c:v>
                </c:pt>
                <c:pt idx="7">
                  <c:v>po 8.dniu</c:v>
                </c:pt>
                <c:pt idx="8">
                  <c:v>po 9.dniu</c:v>
                </c:pt>
                <c:pt idx="9">
                  <c:v>po 10.dniu - 24.06.</c:v>
                </c:pt>
                <c:pt idx="10">
                  <c:v>po 11.dniu - 25.06</c:v>
                </c:pt>
              </c:strCache>
            </c:strRef>
          </c:cat>
          <c:val>
            <c:numRef>
              <c:f>Arkusz1!$C$2:$C$12</c:f>
              <c:numCache>
                <c:formatCode>#,##0</c:formatCode>
                <c:ptCount val="11"/>
                <c:pt idx="0">
                  <c:v>2718538</c:v>
                </c:pt>
                <c:pt idx="1">
                  <c:v>3851054</c:v>
                </c:pt>
                <c:pt idx="2">
                  <c:v>4324481</c:v>
                </c:pt>
                <c:pt idx="3">
                  <c:v>4644249</c:v>
                </c:pt>
                <c:pt idx="4">
                  <c:v>5212620</c:v>
                </c:pt>
                <c:pt idx="5">
                  <c:v>5502011</c:v>
                </c:pt>
                <c:pt idx="6">
                  <c:v>5677218</c:v>
                </c:pt>
                <c:pt idx="7">
                  <c:v>5993787</c:v>
                </c:pt>
                <c:pt idx="8">
                  <c:v>6163227</c:v>
                </c:pt>
                <c:pt idx="9">
                  <c:v>6422006</c:v>
                </c:pt>
                <c:pt idx="10">
                  <c:v>6538694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TVN BiS</c:v>
                </c:pt>
              </c:strCache>
            </c:strRef>
          </c:tx>
          <c:spPr>
            <a:solidFill>
              <a:srgbClr val="002060">
                <a:alpha val="50000"/>
              </a:srgbClr>
            </a:solidFill>
          </c:spPr>
          <c:dLbls>
            <c:txPr>
              <a:bodyPr/>
              <a:lstStyle/>
              <a:p>
                <a:pPr>
                  <a:defRPr sz="900"/>
                </a:pPr>
                <a:endParaRPr lang="pl-PL"/>
              </a:p>
            </c:txPr>
            <c:showVal val="1"/>
          </c:dLbls>
          <c:cat>
            <c:strRef>
              <c:f>Arkusz1!$A$2:$A$12</c:f>
              <c:strCache>
                <c:ptCount val="11"/>
                <c:pt idx="0">
                  <c:v>15-06-2014</c:v>
                </c:pt>
                <c:pt idx="1">
                  <c:v>po 2.dniu</c:v>
                </c:pt>
                <c:pt idx="2">
                  <c:v>po 3.dniu</c:v>
                </c:pt>
                <c:pt idx="3">
                  <c:v>po 4.dniu</c:v>
                </c:pt>
                <c:pt idx="4">
                  <c:v>po 5.dniu</c:v>
                </c:pt>
                <c:pt idx="5">
                  <c:v>po 6.dniu</c:v>
                </c:pt>
                <c:pt idx="6">
                  <c:v>po 7.dniu</c:v>
                </c:pt>
                <c:pt idx="7">
                  <c:v>po 8.dniu</c:v>
                </c:pt>
                <c:pt idx="8">
                  <c:v>po 9.dniu</c:v>
                </c:pt>
                <c:pt idx="9">
                  <c:v>po 10.dniu - 24.06.</c:v>
                </c:pt>
                <c:pt idx="10">
                  <c:v>po 11.dniu - 25.06</c:v>
                </c:pt>
              </c:strCache>
            </c:strRef>
          </c:cat>
          <c:val>
            <c:numRef>
              <c:f>Arkusz1!$D$2:$D$12</c:f>
              <c:numCache>
                <c:formatCode>#,##0</c:formatCode>
                <c:ptCount val="11"/>
                <c:pt idx="0">
                  <c:v>293001</c:v>
                </c:pt>
                <c:pt idx="1">
                  <c:v>486361</c:v>
                </c:pt>
                <c:pt idx="2">
                  <c:v>600161</c:v>
                </c:pt>
                <c:pt idx="3">
                  <c:v>683792</c:v>
                </c:pt>
                <c:pt idx="4">
                  <c:v>889422</c:v>
                </c:pt>
                <c:pt idx="5">
                  <c:v>959593</c:v>
                </c:pt>
                <c:pt idx="6">
                  <c:v>1085779</c:v>
                </c:pt>
                <c:pt idx="7">
                  <c:v>1219256</c:v>
                </c:pt>
                <c:pt idx="8">
                  <c:v>1290238</c:v>
                </c:pt>
                <c:pt idx="9">
                  <c:v>1331218</c:v>
                </c:pt>
                <c:pt idx="10">
                  <c:v>1434998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Polsat News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dLbls>
            <c:dLbl>
              <c:idx val="9"/>
              <c:layout>
                <c:manualLayout>
                  <c:x val="3.206714405470221E-3"/>
                  <c:y val="-1.102308076880342E-2"/>
                </c:manualLayout>
              </c:layout>
              <c:showVal val="1"/>
            </c:dLbl>
            <c:dLbl>
              <c:idx val="10"/>
              <c:layout>
                <c:manualLayout>
                  <c:x val="4.4279423851476749E-3"/>
                  <c:y val="0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pl-PL" sz="900" b="0" i="0" u="none" strike="noStrike" kern="1200" baseline="0">
                    <a:solidFill>
                      <a:srgbClr val="DBBF1A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</c:dLbls>
          <c:cat>
            <c:strRef>
              <c:f>Arkusz1!$A$2:$A$12</c:f>
              <c:strCache>
                <c:ptCount val="11"/>
                <c:pt idx="0">
                  <c:v>15-06-2014</c:v>
                </c:pt>
                <c:pt idx="1">
                  <c:v>po 2.dniu</c:v>
                </c:pt>
                <c:pt idx="2">
                  <c:v>po 3.dniu</c:v>
                </c:pt>
                <c:pt idx="3">
                  <c:v>po 4.dniu</c:v>
                </c:pt>
                <c:pt idx="4">
                  <c:v>po 5.dniu</c:v>
                </c:pt>
                <c:pt idx="5">
                  <c:v>po 6.dniu</c:v>
                </c:pt>
                <c:pt idx="6">
                  <c:v>po 7.dniu</c:v>
                </c:pt>
                <c:pt idx="7">
                  <c:v>po 8.dniu</c:v>
                </c:pt>
                <c:pt idx="8">
                  <c:v>po 9.dniu</c:v>
                </c:pt>
                <c:pt idx="9">
                  <c:v>po 10.dniu - 24.06.</c:v>
                </c:pt>
                <c:pt idx="10">
                  <c:v>po 11.dniu - 25.06</c:v>
                </c:pt>
              </c:strCache>
            </c:strRef>
          </c:cat>
          <c:val>
            <c:numRef>
              <c:f>Arkusz1!$E$2:$E$12</c:f>
              <c:numCache>
                <c:formatCode>#,##0</c:formatCode>
                <c:ptCount val="11"/>
                <c:pt idx="0">
                  <c:v>1382290</c:v>
                </c:pt>
                <c:pt idx="1">
                  <c:v>2013520</c:v>
                </c:pt>
                <c:pt idx="2">
                  <c:v>2435774</c:v>
                </c:pt>
                <c:pt idx="3">
                  <c:v>2806347</c:v>
                </c:pt>
                <c:pt idx="4">
                  <c:v>3259770</c:v>
                </c:pt>
                <c:pt idx="5">
                  <c:v>3548333</c:v>
                </c:pt>
                <c:pt idx="6">
                  <c:v>3746210</c:v>
                </c:pt>
                <c:pt idx="7">
                  <c:v>4030410</c:v>
                </c:pt>
                <c:pt idx="8">
                  <c:v>4214024</c:v>
                </c:pt>
                <c:pt idx="9">
                  <c:v>4371047</c:v>
                </c:pt>
                <c:pt idx="10">
                  <c:v>4602013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Polsat News+</c:v>
                </c:pt>
              </c:strCache>
            </c:strRef>
          </c:tx>
          <c:dLbls>
            <c:txPr>
              <a:bodyPr/>
              <a:lstStyle/>
              <a:p>
                <a:pPr>
                  <a:defRPr sz="800">
                    <a:solidFill>
                      <a:schemeClr val="accent5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Arkusz1!$A$2:$A$12</c:f>
              <c:strCache>
                <c:ptCount val="11"/>
                <c:pt idx="0">
                  <c:v>15-06-2014</c:v>
                </c:pt>
                <c:pt idx="1">
                  <c:v>po 2.dniu</c:v>
                </c:pt>
                <c:pt idx="2">
                  <c:v>po 3.dniu</c:v>
                </c:pt>
                <c:pt idx="3">
                  <c:v>po 4.dniu</c:v>
                </c:pt>
                <c:pt idx="4">
                  <c:v>po 5.dniu</c:v>
                </c:pt>
                <c:pt idx="5">
                  <c:v>po 6.dniu</c:v>
                </c:pt>
                <c:pt idx="6">
                  <c:v>po 7.dniu</c:v>
                </c:pt>
                <c:pt idx="7">
                  <c:v>po 8.dniu</c:v>
                </c:pt>
                <c:pt idx="8">
                  <c:v>po 9.dniu</c:v>
                </c:pt>
                <c:pt idx="9">
                  <c:v>po 10.dniu - 24.06.</c:v>
                </c:pt>
                <c:pt idx="10">
                  <c:v>po 11.dniu - 25.06</c:v>
                </c:pt>
              </c:strCache>
            </c:strRef>
          </c:cat>
          <c:val>
            <c:numRef>
              <c:f>Arkusz1!$F$2:$F$12</c:f>
              <c:numCache>
                <c:formatCode>#,##0</c:formatCode>
                <c:ptCount val="11"/>
                <c:pt idx="0">
                  <c:v>97786</c:v>
                </c:pt>
                <c:pt idx="1">
                  <c:v>200540</c:v>
                </c:pt>
                <c:pt idx="2">
                  <c:v>283263</c:v>
                </c:pt>
                <c:pt idx="3">
                  <c:v>336046</c:v>
                </c:pt>
                <c:pt idx="4">
                  <c:v>454199</c:v>
                </c:pt>
                <c:pt idx="5">
                  <c:v>536491</c:v>
                </c:pt>
                <c:pt idx="6">
                  <c:v>617043</c:v>
                </c:pt>
                <c:pt idx="7">
                  <c:v>809497</c:v>
                </c:pt>
                <c:pt idx="8">
                  <c:v>919117</c:v>
                </c:pt>
                <c:pt idx="9">
                  <c:v>974466</c:v>
                </c:pt>
                <c:pt idx="10">
                  <c:v>1132318</c:v>
                </c:pt>
              </c:numCache>
            </c:numRef>
          </c:val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Superstacja</c:v>
                </c:pt>
              </c:strCache>
            </c:strRef>
          </c:tx>
          <c:cat>
            <c:strRef>
              <c:f>Arkusz1!$A$2:$A$12</c:f>
              <c:strCache>
                <c:ptCount val="11"/>
                <c:pt idx="0">
                  <c:v>15-06-2014</c:v>
                </c:pt>
                <c:pt idx="1">
                  <c:v>po 2.dniu</c:v>
                </c:pt>
                <c:pt idx="2">
                  <c:v>po 3.dniu</c:v>
                </c:pt>
                <c:pt idx="3">
                  <c:v>po 4.dniu</c:v>
                </c:pt>
                <c:pt idx="4">
                  <c:v>po 5.dniu</c:v>
                </c:pt>
                <c:pt idx="5">
                  <c:v>po 6.dniu</c:v>
                </c:pt>
                <c:pt idx="6">
                  <c:v>po 7.dniu</c:v>
                </c:pt>
                <c:pt idx="7">
                  <c:v>po 8.dniu</c:v>
                </c:pt>
                <c:pt idx="8">
                  <c:v>po 9.dniu</c:v>
                </c:pt>
                <c:pt idx="9">
                  <c:v>po 10.dniu - 24.06.</c:v>
                </c:pt>
                <c:pt idx="10">
                  <c:v>po 11.dniu - 25.06</c:v>
                </c:pt>
              </c:strCache>
            </c:strRef>
          </c:cat>
          <c:val>
            <c:numRef>
              <c:f>Arkusz1!$G$2:$G$12</c:f>
              <c:numCache>
                <c:formatCode>#,##0</c:formatCode>
                <c:ptCount val="11"/>
                <c:pt idx="0">
                  <c:v>292266</c:v>
                </c:pt>
                <c:pt idx="1">
                  <c:v>375825</c:v>
                </c:pt>
                <c:pt idx="2">
                  <c:v>466885</c:v>
                </c:pt>
                <c:pt idx="3">
                  <c:v>631997</c:v>
                </c:pt>
                <c:pt idx="4">
                  <c:v>790107</c:v>
                </c:pt>
                <c:pt idx="5">
                  <c:v>888093</c:v>
                </c:pt>
                <c:pt idx="6">
                  <c:v>978571</c:v>
                </c:pt>
                <c:pt idx="7">
                  <c:v>1093944</c:v>
                </c:pt>
                <c:pt idx="8">
                  <c:v>1141666</c:v>
                </c:pt>
                <c:pt idx="9">
                  <c:v>1197787</c:v>
                </c:pt>
                <c:pt idx="10">
                  <c:v>1278317</c:v>
                </c:pt>
              </c:numCache>
            </c:numRef>
          </c:val>
        </c:ser>
        <c:gapWidth val="75"/>
        <c:overlap val="-25"/>
        <c:axId val="78072064"/>
        <c:axId val="78094336"/>
      </c:barChart>
      <c:catAx>
        <c:axId val="780720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50"/>
            </a:pPr>
            <a:endParaRPr lang="pl-PL"/>
          </a:p>
        </c:txPr>
        <c:crossAx val="78094336"/>
        <c:crosses val="autoZero"/>
        <c:auto val="1"/>
        <c:lblAlgn val="ctr"/>
        <c:lblOffset val="100"/>
      </c:catAx>
      <c:valAx>
        <c:axId val="78094336"/>
        <c:scaling>
          <c:orientation val="minMax"/>
          <c:max val="10000000"/>
        </c:scaling>
        <c:axPos val="l"/>
        <c:majorGridlines/>
        <c:numFmt formatCode="#,##0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600"/>
            </a:pPr>
            <a:endParaRPr lang="pl-PL"/>
          </a:p>
        </c:txPr>
        <c:crossAx val="78072064"/>
        <c:crosses val="autoZero"/>
        <c:crossBetween val="between"/>
        <c:majorUnit val="1000000"/>
        <c:minorUnit val="100000"/>
      </c:valAx>
    </c:plotArea>
    <c:legend>
      <c:legendPos val="b"/>
      <c:layout>
        <c:manualLayout>
          <c:xMode val="edge"/>
          <c:yMode val="edge"/>
          <c:x val="3.1036389551078736E-2"/>
          <c:y val="0.12504542319371922"/>
          <c:w val="0.95747210747627354"/>
          <c:h val="6.0759452653408923E-2"/>
        </c:manualLayout>
      </c:layout>
      <c:txPr>
        <a:bodyPr/>
        <a:lstStyle/>
        <a:p>
          <a:pPr rtl="0">
            <a:defRPr sz="1100"/>
          </a:pPr>
          <a:endParaRPr lang="pl-PL"/>
        </a:p>
      </c:txPr>
    </c:legend>
    <c:plotVisOnly val="1"/>
  </c:chart>
  <c:spPr>
    <a:ln>
      <a:solidFill>
        <a:schemeClr val="tx1"/>
      </a:solidFill>
    </a:ln>
  </c:spPr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 sz="1400"/>
            </a:pPr>
            <a:r>
              <a:rPr lang="pl-PL" sz="1400" dirty="0" err="1" smtClean="0"/>
              <a:t>Śr</a:t>
            </a:r>
            <a:r>
              <a:rPr lang="pl-PL" sz="1400" dirty="0" smtClean="0"/>
              <a:t>. widownia</a:t>
            </a:r>
            <a:endParaRPr lang="pl-PL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6.4302053870152892E-2"/>
          <c:y val="0.19884613091770306"/>
          <c:w val="0.96604938271604934"/>
          <c:h val="0.65440510301039378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1-14 czerwca 2014r.</c:v>
                </c:pt>
              </c:strCache>
            </c:strRef>
          </c:tx>
          <c:spPr>
            <a:solidFill>
              <a:srgbClr val="FF0000">
                <a:alpha val="50000"/>
              </a:srgbClr>
            </a:solidFill>
          </c:spPr>
          <c:dLbls>
            <c:txPr>
              <a:bodyPr rot="5400000" vert="horz"/>
              <a:lstStyle/>
              <a:p>
                <a:pPr>
                  <a:defRPr sz="1000">
                    <a:solidFill>
                      <a:srgbClr val="FF0000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Arkusz1!$A$2:$A$8</c:f>
              <c:strCache>
                <c:ptCount val="7"/>
                <c:pt idx="0">
                  <c:v>TVP INFO </c:v>
                </c:pt>
                <c:pt idx="1">
                  <c:v>TVN24</c:v>
                </c:pt>
                <c:pt idx="2">
                  <c:v>TVN24 BiS</c:v>
                </c:pt>
                <c:pt idx="3">
                  <c:v>Polsat News</c:v>
                </c:pt>
                <c:pt idx="4">
                  <c:v>Polsat News+</c:v>
                </c:pt>
                <c:pt idx="5">
                  <c:v>Superstacja</c:v>
                </c:pt>
                <c:pt idx="6">
                  <c:v>suma</c:v>
                </c:pt>
              </c:strCache>
            </c:strRef>
          </c:cat>
          <c:val>
            <c:numRef>
              <c:f>Arkusz1!$B$2:$B$8</c:f>
              <c:numCache>
                <c:formatCode>#,##0</c:formatCode>
                <c:ptCount val="7"/>
                <c:pt idx="0">
                  <c:v>170853</c:v>
                </c:pt>
                <c:pt idx="1">
                  <c:v>190496</c:v>
                </c:pt>
                <c:pt idx="2">
                  <c:v>13045</c:v>
                </c:pt>
                <c:pt idx="3">
                  <c:v>59496</c:v>
                </c:pt>
                <c:pt idx="4">
                  <c:v>4318</c:v>
                </c:pt>
                <c:pt idx="5">
                  <c:v>14781</c:v>
                </c:pt>
                <c:pt idx="6">
                  <c:v>452989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15 - 25 czerwca</c:v>
                </c:pt>
              </c:strCache>
            </c:strRef>
          </c:tx>
          <c:spPr>
            <a:solidFill>
              <a:srgbClr val="002060"/>
            </a:solidFill>
          </c:spPr>
          <c:dLbls>
            <c:dLbl>
              <c:idx val="3"/>
              <c:layout>
                <c:manualLayout>
                  <c:x val="0"/>
                  <c:y val="-3.011183039282898E-2"/>
                </c:manualLayout>
              </c:layout>
              <c:showVal val="1"/>
            </c:dLbl>
            <c:txPr>
              <a:bodyPr rot="5400000" vert="horz"/>
              <a:lstStyle/>
              <a:p>
                <a:pPr>
                  <a:defRPr sz="1000"/>
                </a:pPr>
                <a:endParaRPr lang="pl-PL"/>
              </a:p>
            </c:txPr>
            <c:showVal val="1"/>
          </c:dLbls>
          <c:cat>
            <c:strRef>
              <c:f>Arkusz1!$A$2:$A$8</c:f>
              <c:strCache>
                <c:ptCount val="7"/>
                <c:pt idx="0">
                  <c:v>TVP INFO </c:v>
                </c:pt>
                <c:pt idx="1">
                  <c:v>TVN24</c:v>
                </c:pt>
                <c:pt idx="2">
                  <c:v>TVN24 BiS</c:v>
                </c:pt>
                <c:pt idx="3">
                  <c:v>Polsat News</c:v>
                </c:pt>
                <c:pt idx="4">
                  <c:v>Polsat News+</c:v>
                </c:pt>
                <c:pt idx="5">
                  <c:v>Superstacja</c:v>
                </c:pt>
                <c:pt idx="6">
                  <c:v>suma</c:v>
                </c:pt>
              </c:strCache>
            </c:strRef>
          </c:cat>
          <c:val>
            <c:numRef>
              <c:f>Arkusz1!$C$2:$C$8</c:f>
              <c:numCache>
                <c:formatCode>#,##0</c:formatCode>
                <c:ptCount val="7"/>
                <c:pt idx="0">
                  <c:v>258568</c:v>
                </c:pt>
                <c:pt idx="1">
                  <c:v>223009</c:v>
                </c:pt>
                <c:pt idx="2">
                  <c:v>12124</c:v>
                </c:pt>
                <c:pt idx="3">
                  <c:v>77387</c:v>
                </c:pt>
                <c:pt idx="4">
                  <c:v>6653</c:v>
                </c:pt>
                <c:pt idx="5">
                  <c:v>15988</c:v>
                </c:pt>
                <c:pt idx="6">
                  <c:v>593729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różnica</c:v>
                </c:pt>
              </c:strCache>
            </c:strRef>
          </c:tx>
          <c:dLbls>
            <c:txPr>
              <a:bodyPr rot="5400000" vert="horz"/>
              <a:lstStyle/>
              <a:p>
                <a:pPr>
                  <a:defRPr sz="900">
                    <a:solidFill>
                      <a:srgbClr val="00B050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Arkusz1!$A$2:$A$8</c:f>
              <c:strCache>
                <c:ptCount val="7"/>
                <c:pt idx="0">
                  <c:v>TVP INFO </c:v>
                </c:pt>
                <c:pt idx="1">
                  <c:v>TVN24</c:v>
                </c:pt>
                <c:pt idx="2">
                  <c:v>TVN24 BiS</c:v>
                </c:pt>
                <c:pt idx="3">
                  <c:v>Polsat News</c:v>
                </c:pt>
                <c:pt idx="4">
                  <c:v>Polsat News+</c:v>
                </c:pt>
                <c:pt idx="5">
                  <c:v>Superstacja</c:v>
                </c:pt>
                <c:pt idx="6">
                  <c:v>suma</c:v>
                </c:pt>
              </c:strCache>
            </c:strRef>
          </c:cat>
          <c:val>
            <c:numRef>
              <c:f>Arkusz1!$D$2:$D$8</c:f>
              <c:numCache>
                <c:formatCode>#,##0</c:formatCode>
                <c:ptCount val="7"/>
                <c:pt idx="0">
                  <c:v>87715</c:v>
                </c:pt>
                <c:pt idx="1">
                  <c:v>32513</c:v>
                </c:pt>
                <c:pt idx="2">
                  <c:v>-921</c:v>
                </c:pt>
                <c:pt idx="3">
                  <c:v>17891</c:v>
                </c:pt>
                <c:pt idx="4">
                  <c:v>2335</c:v>
                </c:pt>
                <c:pt idx="5">
                  <c:v>1207</c:v>
                </c:pt>
                <c:pt idx="6">
                  <c:v>140740</c:v>
                </c:pt>
              </c:numCache>
            </c:numRef>
          </c:val>
        </c:ser>
        <c:dLbls>
          <c:showVal val="1"/>
        </c:dLbls>
        <c:overlap val="-25"/>
        <c:axId val="78434304"/>
        <c:axId val="78435840"/>
      </c:barChart>
      <c:catAx>
        <c:axId val="78434304"/>
        <c:scaling>
          <c:orientation val="minMax"/>
        </c:scaling>
        <c:axPos val="b"/>
        <c:majorTickMark val="none"/>
        <c:tickLblPos val="low"/>
        <c:txPr>
          <a:bodyPr/>
          <a:lstStyle/>
          <a:p>
            <a:pPr>
              <a:defRPr sz="1200"/>
            </a:pPr>
            <a:endParaRPr lang="pl-PL"/>
          </a:p>
        </c:txPr>
        <c:crossAx val="78435840"/>
        <c:crosses val="autoZero"/>
        <c:auto val="1"/>
        <c:lblAlgn val="ctr"/>
        <c:lblOffset val="100"/>
      </c:catAx>
      <c:valAx>
        <c:axId val="78435840"/>
        <c:scaling>
          <c:orientation val="minMax"/>
          <c:max val="600000"/>
        </c:scaling>
        <c:delete val="1"/>
        <c:axPos val="l"/>
        <c:numFmt formatCode="#,##0" sourceLinked="1"/>
        <c:majorTickMark val="none"/>
        <c:tickLblPos val="none"/>
        <c:crossAx val="78434304"/>
        <c:crosses val="autoZero"/>
        <c:crossBetween val="between"/>
        <c:majorUnit val="50000"/>
      </c:valAx>
    </c:plotArea>
    <c:legend>
      <c:legendPos val="t"/>
      <c:layout>
        <c:manualLayout>
          <c:xMode val="edge"/>
          <c:yMode val="edge"/>
          <c:x val="8.139684671051875E-2"/>
          <c:y val="0.15319162068412151"/>
          <c:w val="0.75219533895141044"/>
          <c:h val="8.8199888359288131E-2"/>
        </c:manualLayout>
      </c:layout>
      <c:txPr>
        <a:bodyPr/>
        <a:lstStyle/>
        <a:p>
          <a:pPr>
            <a:defRPr sz="1200"/>
          </a:pPr>
          <a:endParaRPr lang="pl-PL"/>
        </a:p>
      </c:txPr>
    </c:legend>
    <c:plotVisOnly val="1"/>
  </c:chart>
  <c:spPr>
    <a:ln>
      <a:solidFill>
        <a:prstClr val="black"/>
      </a:solidFill>
    </a:ln>
  </c:spPr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 sz="1400"/>
            </a:pPr>
            <a:r>
              <a:rPr lang="pl-PL" sz="1400" dirty="0" err="1" smtClean="0"/>
              <a:t>Śr</a:t>
            </a:r>
            <a:r>
              <a:rPr lang="pl-PL" sz="1400" dirty="0" smtClean="0"/>
              <a:t>. udziały%</a:t>
            </a:r>
            <a:endParaRPr lang="pl-PL" sz="14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1-14 czerwca 2014r.</c:v>
                </c:pt>
              </c:strCache>
            </c:strRef>
          </c:tx>
          <c:spPr>
            <a:solidFill>
              <a:srgbClr val="FF0000">
                <a:alpha val="50000"/>
              </a:srgbClr>
            </a:solidFill>
          </c:spPr>
          <c:dLbls>
            <c:txPr>
              <a:bodyPr/>
              <a:lstStyle/>
              <a:p>
                <a:pPr algn="ctr">
                  <a:defRPr lang="pl-PL" sz="10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</c:dLbls>
          <c:cat>
            <c:strRef>
              <c:f>Arkusz1!$A$2:$A$8</c:f>
              <c:strCache>
                <c:ptCount val="7"/>
                <c:pt idx="0">
                  <c:v>TVP INFO </c:v>
                </c:pt>
                <c:pt idx="1">
                  <c:v>TVN24</c:v>
                </c:pt>
                <c:pt idx="2">
                  <c:v>TVN24 BiS</c:v>
                </c:pt>
                <c:pt idx="3">
                  <c:v>Polsat News</c:v>
                </c:pt>
                <c:pt idx="4">
                  <c:v>Polsat News+</c:v>
                </c:pt>
                <c:pt idx="5">
                  <c:v>Superstacja</c:v>
                </c:pt>
                <c:pt idx="6">
                  <c:v>suma</c:v>
                </c:pt>
              </c:strCache>
            </c:strRef>
          </c:cat>
          <c:val>
            <c:numRef>
              <c:f>Arkusz1!$B$2:$B$8</c:f>
              <c:numCache>
                <c:formatCode>0.0</c:formatCode>
                <c:ptCount val="7"/>
                <c:pt idx="0">
                  <c:v>2.9899999999999998</c:v>
                </c:pt>
                <c:pt idx="1">
                  <c:v>3.3299999999999987</c:v>
                </c:pt>
                <c:pt idx="2">
                  <c:v>0.23</c:v>
                </c:pt>
                <c:pt idx="3">
                  <c:v>1.04</c:v>
                </c:pt>
                <c:pt idx="4">
                  <c:v>8.0000000000000043E-2</c:v>
                </c:pt>
                <c:pt idx="5">
                  <c:v>0.26</c:v>
                </c:pt>
                <c:pt idx="6">
                  <c:v>7.9300000000000024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15 - 25 czerwca</c:v>
                </c:pt>
              </c:strCache>
            </c:strRef>
          </c:tx>
          <c:spPr>
            <a:solidFill>
              <a:srgbClr val="002060"/>
            </a:solidFill>
          </c:spPr>
          <c:dLbls>
            <c:txPr>
              <a:bodyPr/>
              <a:lstStyle/>
              <a:p>
                <a:pPr algn="ctr">
                  <a:defRPr lang="pl-PL" sz="10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</c:dLbls>
          <c:cat>
            <c:strRef>
              <c:f>Arkusz1!$A$2:$A$8</c:f>
              <c:strCache>
                <c:ptCount val="7"/>
                <c:pt idx="0">
                  <c:v>TVP INFO </c:v>
                </c:pt>
                <c:pt idx="1">
                  <c:v>TVN24</c:v>
                </c:pt>
                <c:pt idx="2">
                  <c:v>TVN24 BiS</c:v>
                </c:pt>
                <c:pt idx="3">
                  <c:v>Polsat News</c:v>
                </c:pt>
                <c:pt idx="4">
                  <c:v>Polsat News+</c:v>
                </c:pt>
                <c:pt idx="5">
                  <c:v>Superstacja</c:v>
                </c:pt>
                <c:pt idx="6">
                  <c:v>suma</c:v>
                </c:pt>
              </c:strCache>
            </c:strRef>
          </c:cat>
          <c:val>
            <c:numRef>
              <c:f>Arkusz1!$C$2:$C$8</c:f>
              <c:numCache>
                <c:formatCode>0.0</c:formatCode>
                <c:ptCount val="7"/>
                <c:pt idx="0">
                  <c:v>4.18</c:v>
                </c:pt>
                <c:pt idx="1">
                  <c:v>3.61</c:v>
                </c:pt>
                <c:pt idx="2">
                  <c:v>0.2</c:v>
                </c:pt>
                <c:pt idx="3">
                  <c:v>1.25</c:v>
                </c:pt>
                <c:pt idx="4">
                  <c:v>0.11</c:v>
                </c:pt>
                <c:pt idx="5">
                  <c:v>0.26</c:v>
                </c:pt>
                <c:pt idx="6">
                  <c:v>9.61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różnica</c:v>
                </c:pt>
              </c:strCache>
            </c:strRef>
          </c:tx>
          <c:dLbls>
            <c:txPr>
              <a:bodyPr/>
              <a:lstStyle/>
              <a:p>
                <a:pPr algn="ctr">
                  <a:defRPr lang="pl-PL" sz="900" b="0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</c:dLbls>
          <c:cat>
            <c:strRef>
              <c:f>Arkusz1!$A$2:$A$8</c:f>
              <c:strCache>
                <c:ptCount val="7"/>
                <c:pt idx="0">
                  <c:v>TVP INFO </c:v>
                </c:pt>
                <c:pt idx="1">
                  <c:v>TVN24</c:v>
                </c:pt>
                <c:pt idx="2">
                  <c:v>TVN24 BiS</c:v>
                </c:pt>
                <c:pt idx="3">
                  <c:v>Polsat News</c:v>
                </c:pt>
                <c:pt idx="4">
                  <c:v>Polsat News+</c:v>
                </c:pt>
                <c:pt idx="5">
                  <c:v>Superstacja</c:v>
                </c:pt>
                <c:pt idx="6">
                  <c:v>suma</c:v>
                </c:pt>
              </c:strCache>
            </c:strRef>
          </c:cat>
          <c:val>
            <c:numRef>
              <c:f>Arkusz1!$D$2:$D$8</c:f>
              <c:numCache>
                <c:formatCode>0.0</c:formatCode>
                <c:ptCount val="7"/>
                <c:pt idx="0">
                  <c:v>1.1899999999999986</c:v>
                </c:pt>
                <c:pt idx="1">
                  <c:v>0.28000000000000003</c:v>
                </c:pt>
                <c:pt idx="2">
                  <c:v>-3.0000000000000002E-2</c:v>
                </c:pt>
                <c:pt idx="3">
                  <c:v>0.21000000000000008</c:v>
                </c:pt>
                <c:pt idx="4">
                  <c:v>3.0000000000000002E-2</c:v>
                </c:pt>
                <c:pt idx="5">
                  <c:v>0</c:v>
                </c:pt>
                <c:pt idx="6">
                  <c:v>1.6799999999999962</c:v>
                </c:pt>
              </c:numCache>
            </c:numRef>
          </c:val>
        </c:ser>
        <c:dLbls>
          <c:showVal val="1"/>
        </c:dLbls>
        <c:overlap val="-25"/>
        <c:axId val="78497280"/>
        <c:axId val="78498816"/>
      </c:barChart>
      <c:catAx>
        <c:axId val="78497280"/>
        <c:scaling>
          <c:orientation val="minMax"/>
        </c:scaling>
        <c:axPos val="b"/>
        <c:majorTickMark val="none"/>
        <c:tickLblPos val="low"/>
        <c:txPr>
          <a:bodyPr/>
          <a:lstStyle/>
          <a:p>
            <a:pPr>
              <a:defRPr sz="1200"/>
            </a:pPr>
            <a:endParaRPr lang="pl-PL"/>
          </a:p>
        </c:txPr>
        <c:crossAx val="78498816"/>
        <c:crosses val="autoZero"/>
        <c:auto val="1"/>
        <c:lblAlgn val="ctr"/>
        <c:lblOffset val="100"/>
      </c:catAx>
      <c:valAx>
        <c:axId val="78498816"/>
        <c:scaling>
          <c:orientation val="minMax"/>
          <c:max val="10"/>
          <c:min val="0"/>
        </c:scaling>
        <c:delete val="1"/>
        <c:axPos val="l"/>
        <c:numFmt formatCode="0.0" sourceLinked="1"/>
        <c:majorTickMark val="none"/>
        <c:tickLblPos val="none"/>
        <c:crossAx val="78497280"/>
        <c:crosses val="autoZero"/>
        <c:crossBetween val="between"/>
        <c:majorUnit val="1"/>
        <c:minorUnit val="0.5"/>
      </c:valAx>
    </c:plotArea>
    <c:legend>
      <c:legendPos val="t"/>
      <c:layout>
        <c:manualLayout>
          <c:xMode val="edge"/>
          <c:yMode val="edge"/>
          <c:x val="8.4683358937129596E-2"/>
          <c:y val="0.13360953721191468"/>
          <c:w val="0.8975317397683783"/>
          <c:h val="8.0359898282906905E-2"/>
        </c:manualLayout>
      </c:layout>
      <c:txPr>
        <a:bodyPr/>
        <a:lstStyle/>
        <a:p>
          <a:pPr>
            <a:defRPr sz="1200"/>
          </a:pPr>
          <a:endParaRPr lang="pl-PL"/>
        </a:p>
      </c:txPr>
    </c:legend>
    <c:plotVisOnly val="1"/>
  </c:chart>
  <c:spPr>
    <a:ln>
      <a:solidFill>
        <a:prstClr val="black"/>
      </a:solidFill>
    </a:ln>
  </c:spPr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7.4777510450082685E-2"/>
          <c:y val="4.1543572254590717E-2"/>
          <c:w val="0.74964372508991961"/>
          <c:h val="0.69076699837216327"/>
        </c:manualLayout>
      </c:layout>
      <c:lineChart>
        <c:grouping val="standard"/>
        <c:ser>
          <c:idx val="0"/>
          <c:order val="0"/>
          <c:tx>
            <c:strRef>
              <c:f>Arkusz1!$B$1</c:f>
              <c:strCache>
                <c:ptCount val="1"/>
                <c:pt idx="0">
                  <c:v>TVP INFO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4"/>
              <c:layout>
                <c:manualLayout>
                  <c:x val="-3.8333333333333351E-2"/>
                  <c:y val="-4.115996258185213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4.296296296296296E-2"/>
                  <c:y val="-3.3676333021515466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3.8333333333333351E-2"/>
                  <c:y val="-2.2450888681010309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000">
                    <a:solidFill>
                      <a:srgbClr val="FF0000"/>
                    </a:solidFill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Arkusz1!$A$2:$A$13</c:f>
              <c:strCache>
                <c:ptCount val="12"/>
                <c:pt idx="0">
                  <c:v>15-06-2014</c:v>
                </c:pt>
                <c:pt idx="1">
                  <c:v>16-06-2014</c:v>
                </c:pt>
                <c:pt idx="2">
                  <c:v>17-06-2014</c:v>
                </c:pt>
                <c:pt idx="3">
                  <c:v>18-06-2014</c:v>
                </c:pt>
                <c:pt idx="4">
                  <c:v>19-06-2014</c:v>
                </c:pt>
                <c:pt idx="5">
                  <c:v>20-06-2014</c:v>
                </c:pt>
                <c:pt idx="6">
                  <c:v>21-06-2014</c:v>
                </c:pt>
                <c:pt idx="7">
                  <c:v>22-06-2014</c:v>
                </c:pt>
                <c:pt idx="8">
                  <c:v>23-06-2014</c:v>
                </c:pt>
                <c:pt idx="9">
                  <c:v>24-06-2014</c:v>
                </c:pt>
                <c:pt idx="10">
                  <c:v>25-06-2014</c:v>
                </c:pt>
                <c:pt idx="11">
                  <c:v>średnia</c:v>
                </c:pt>
              </c:strCache>
            </c:strRef>
          </c:cat>
          <c:val>
            <c:numRef>
              <c:f>Arkusz1!$B$2:$B$13</c:f>
              <c:numCache>
                <c:formatCode>#,##0</c:formatCode>
                <c:ptCount val="12"/>
                <c:pt idx="0">
                  <c:v>230965</c:v>
                </c:pt>
                <c:pt idx="1">
                  <c:v>277252</c:v>
                </c:pt>
                <c:pt idx="2">
                  <c:v>203680</c:v>
                </c:pt>
                <c:pt idx="3">
                  <c:v>214900</c:v>
                </c:pt>
                <c:pt idx="4">
                  <c:v>402956</c:v>
                </c:pt>
                <c:pt idx="5">
                  <c:v>229216</c:v>
                </c:pt>
                <c:pt idx="6">
                  <c:v>192893</c:v>
                </c:pt>
                <c:pt idx="7">
                  <c:v>296440</c:v>
                </c:pt>
                <c:pt idx="8">
                  <c:v>232437</c:v>
                </c:pt>
                <c:pt idx="9">
                  <c:v>231233</c:v>
                </c:pt>
                <c:pt idx="10">
                  <c:v>332282</c:v>
                </c:pt>
                <c:pt idx="11">
                  <c:v>258568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TVN24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000">
                    <a:solidFill>
                      <a:srgbClr val="002060"/>
                    </a:solidFill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Arkusz1!$A$2:$A$13</c:f>
              <c:strCache>
                <c:ptCount val="12"/>
                <c:pt idx="0">
                  <c:v>15-06-2014</c:v>
                </c:pt>
                <c:pt idx="1">
                  <c:v>16-06-2014</c:v>
                </c:pt>
                <c:pt idx="2">
                  <c:v>17-06-2014</c:v>
                </c:pt>
                <c:pt idx="3">
                  <c:v>18-06-2014</c:v>
                </c:pt>
                <c:pt idx="4">
                  <c:v>19-06-2014</c:v>
                </c:pt>
                <c:pt idx="5">
                  <c:v>20-06-2014</c:v>
                </c:pt>
                <c:pt idx="6">
                  <c:v>21-06-2014</c:v>
                </c:pt>
                <c:pt idx="7">
                  <c:v>22-06-2014</c:v>
                </c:pt>
                <c:pt idx="8">
                  <c:v>23-06-2014</c:v>
                </c:pt>
                <c:pt idx="9">
                  <c:v>24-06-2014</c:v>
                </c:pt>
                <c:pt idx="10">
                  <c:v>25-06-2014</c:v>
                </c:pt>
                <c:pt idx="11">
                  <c:v>średnia</c:v>
                </c:pt>
              </c:strCache>
            </c:strRef>
          </c:cat>
          <c:val>
            <c:numRef>
              <c:f>Arkusz1!$C$2:$C$13</c:f>
              <c:numCache>
                <c:formatCode>#,##0</c:formatCode>
                <c:ptCount val="12"/>
                <c:pt idx="0">
                  <c:v>243460</c:v>
                </c:pt>
                <c:pt idx="1">
                  <c:v>262427</c:v>
                </c:pt>
                <c:pt idx="2">
                  <c:v>205895</c:v>
                </c:pt>
                <c:pt idx="3">
                  <c:v>228028</c:v>
                </c:pt>
                <c:pt idx="4">
                  <c:v>249613</c:v>
                </c:pt>
                <c:pt idx="5">
                  <c:v>188190</c:v>
                </c:pt>
                <c:pt idx="6">
                  <c:v>152303</c:v>
                </c:pt>
                <c:pt idx="7">
                  <c:v>206819</c:v>
                </c:pt>
                <c:pt idx="8">
                  <c:v>224559</c:v>
                </c:pt>
                <c:pt idx="9">
                  <c:v>201844</c:v>
                </c:pt>
                <c:pt idx="10">
                  <c:v>289961</c:v>
                </c:pt>
                <c:pt idx="11">
                  <c:v>223009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TVN24 Biznes i Swiat</c:v>
                </c:pt>
              </c:strCache>
            </c:strRef>
          </c:tx>
          <c:marker>
            <c:symbol val="none"/>
          </c:marker>
          <c:cat>
            <c:strRef>
              <c:f>Arkusz1!$A$2:$A$13</c:f>
              <c:strCache>
                <c:ptCount val="12"/>
                <c:pt idx="0">
                  <c:v>15-06-2014</c:v>
                </c:pt>
                <c:pt idx="1">
                  <c:v>16-06-2014</c:v>
                </c:pt>
                <c:pt idx="2">
                  <c:v>17-06-2014</c:v>
                </c:pt>
                <c:pt idx="3">
                  <c:v>18-06-2014</c:v>
                </c:pt>
                <c:pt idx="4">
                  <c:v>19-06-2014</c:v>
                </c:pt>
                <c:pt idx="5">
                  <c:v>20-06-2014</c:v>
                </c:pt>
                <c:pt idx="6">
                  <c:v>21-06-2014</c:v>
                </c:pt>
                <c:pt idx="7">
                  <c:v>22-06-2014</c:v>
                </c:pt>
                <c:pt idx="8">
                  <c:v>23-06-2014</c:v>
                </c:pt>
                <c:pt idx="9">
                  <c:v>24-06-2014</c:v>
                </c:pt>
                <c:pt idx="10">
                  <c:v>25-06-2014</c:v>
                </c:pt>
                <c:pt idx="11">
                  <c:v>średnia</c:v>
                </c:pt>
              </c:strCache>
            </c:strRef>
          </c:cat>
          <c:val>
            <c:numRef>
              <c:f>Arkusz1!$D$2:$D$13</c:f>
              <c:numCache>
                <c:formatCode>#,##0</c:formatCode>
                <c:ptCount val="12"/>
                <c:pt idx="0">
                  <c:v>18018</c:v>
                </c:pt>
                <c:pt idx="1">
                  <c:v>16611</c:v>
                </c:pt>
                <c:pt idx="2">
                  <c:v>11793</c:v>
                </c:pt>
                <c:pt idx="3">
                  <c:v>8991</c:v>
                </c:pt>
                <c:pt idx="4">
                  <c:v>10305</c:v>
                </c:pt>
                <c:pt idx="5">
                  <c:v>10201</c:v>
                </c:pt>
                <c:pt idx="6">
                  <c:v>11273</c:v>
                </c:pt>
                <c:pt idx="7">
                  <c:v>13901</c:v>
                </c:pt>
                <c:pt idx="8">
                  <c:v>12837</c:v>
                </c:pt>
                <c:pt idx="9">
                  <c:v>11376</c:v>
                </c:pt>
                <c:pt idx="10">
                  <c:v>8055</c:v>
                </c:pt>
                <c:pt idx="11">
                  <c:v>12124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Polsat News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dLblPos val="ctr"/>
            <c:showVal val="1"/>
          </c:dLbls>
          <c:cat>
            <c:strRef>
              <c:f>Arkusz1!$A$2:$A$13</c:f>
              <c:strCache>
                <c:ptCount val="12"/>
                <c:pt idx="0">
                  <c:v>15-06-2014</c:v>
                </c:pt>
                <c:pt idx="1">
                  <c:v>16-06-2014</c:v>
                </c:pt>
                <c:pt idx="2">
                  <c:v>17-06-2014</c:v>
                </c:pt>
                <c:pt idx="3">
                  <c:v>18-06-2014</c:v>
                </c:pt>
                <c:pt idx="4">
                  <c:v>19-06-2014</c:v>
                </c:pt>
                <c:pt idx="5">
                  <c:v>20-06-2014</c:v>
                </c:pt>
                <c:pt idx="6">
                  <c:v>21-06-2014</c:v>
                </c:pt>
                <c:pt idx="7">
                  <c:v>22-06-2014</c:v>
                </c:pt>
                <c:pt idx="8">
                  <c:v>23-06-2014</c:v>
                </c:pt>
                <c:pt idx="9">
                  <c:v>24-06-2014</c:v>
                </c:pt>
                <c:pt idx="10">
                  <c:v>25-06-2014</c:v>
                </c:pt>
                <c:pt idx="11">
                  <c:v>średnia</c:v>
                </c:pt>
              </c:strCache>
            </c:strRef>
          </c:cat>
          <c:val>
            <c:numRef>
              <c:f>Arkusz1!$E$2:$E$13</c:f>
              <c:numCache>
                <c:formatCode>#,##0</c:formatCode>
                <c:ptCount val="12"/>
                <c:pt idx="0">
                  <c:v>100853</c:v>
                </c:pt>
                <c:pt idx="1">
                  <c:v>74933</c:v>
                </c:pt>
                <c:pt idx="2">
                  <c:v>56032</c:v>
                </c:pt>
                <c:pt idx="3">
                  <c:v>66871</c:v>
                </c:pt>
                <c:pt idx="4">
                  <c:v>84666</c:v>
                </c:pt>
                <c:pt idx="5">
                  <c:v>75341</c:v>
                </c:pt>
                <c:pt idx="6">
                  <c:v>70205</c:v>
                </c:pt>
                <c:pt idx="7">
                  <c:v>86963</c:v>
                </c:pt>
                <c:pt idx="8">
                  <c:v>62471</c:v>
                </c:pt>
                <c:pt idx="9">
                  <c:v>70364</c:v>
                </c:pt>
                <c:pt idx="10">
                  <c:v>102558</c:v>
                </c:pt>
                <c:pt idx="11">
                  <c:v>77387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Polsat News+</c:v>
                </c:pt>
              </c:strCache>
            </c:strRef>
          </c:tx>
          <c:marker>
            <c:symbol val="none"/>
          </c:marker>
          <c:cat>
            <c:strRef>
              <c:f>Arkusz1!$A$2:$A$13</c:f>
              <c:strCache>
                <c:ptCount val="12"/>
                <c:pt idx="0">
                  <c:v>15-06-2014</c:v>
                </c:pt>
                <c:pt idx="1">
                  <c:v>16-06-2014</c:v>
                </c:pt>
                <c:pt idx="2">
                  <c:v>17-06-2014</c:v>
                </c:pt>
                <c:pt idx="3">
                  <c:v>18-06-2014</c:v>
                </c:pt>
                <c:pt idx="4">
                  <c:v>19-06-2014</c:v>
                </c:pt>
                <c:pt idx="5">
                  <c:v>20-06-2014</c:v>
                </c:pt>
                <c:pt idx="6">
                  <c:v>21-06-2014</c:v>
                </c:pt>
                <c:pt idx="7">
                  <c:v>22-06-2014</c:v>
                </c:pt>
                <c:pt idx="8">
                  <c:v>23-06-2014</c:v>
                </c:pt>
                <c:pt idx="9">
                  <c:v>24-06-2014</c:v>
                </c:pt>
                <c:pt idx="10">
                  <c:v>25-06-2014</c:v>
                </c:pt>
                <c:pt idx="11">
                  <c:v>średnia</c:v>
                </c:pt>
              </c:strCache>
            </c:strRef>
          </c:cat>
          <c:val>
            <c:numRef>
              <c:f>Arkusz1!$F$2:$F$13</c:f>
              <c:numCache>
                <c:formatCode>#,##0</c:formatCode>
                <c:ptCount val="12"/>
                <c:pt idx="0">
                  <c:v>6368</c:v>
                </c:pt>
                <c:pt idx="1">
                  <c:v>6486</c:v>
                </c:pt>
                <c:pt idx="2">
                  <c:v>3675</c:v>
                </c:pt>
                <c:pt idx="3">
                  <c:v>6769</c:v>
                </c:pt>
                <c:pt idx="4">
                  <c:v>8199</c:v>
                </c:pt>
                <c:pt idx="5">
                  <c:v>4510</c:v>
                </c:pt>
                <c:pt idx="6">
                  <c:v>4710</c:v>
                </c:pt>
                <c:pt idx="7">
                  <c:v>11013</c:v>
                </c:pt>
                <c:pt idx="8">
                  <c:v>7797</c:v>
                </c:pt>
                <c:pt idx="9">
                  <c:v>5411</c:v>
                </c:pt>
                <c:pt idx="10">
                  <c:v>8247</c:v>
                </c:pt>
                <c:pt idx="11">
                  <c:v>6653</c:v>
                </c:pt>
              </c:numCache>
            </c:numRef>
          </c:val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Superstacja</c:v>
                </c:pt>
              </c:strCache>
            </c:strRef>
          </c:tx>
          <c:marker>
            <c:symbol val="none"/>
          </c:marker>
          <c:cat>
            <c:strRef>
              <c:f>Arkusz1!$A$2:$A$13</c:f>
              <c:strCache>
                <c:ptCount val="12"/>
                <c:pt idx="0">
                  <c:v>15-06-2014</c:v>
                </c:pt>
                <c:pt idx="1">
                  <c:v>16-06-2014</c:v>
                </c:pt>
                <c:pt idx="2">
                  <c:v>17-06-2014</c:v>
                </c:pt>
                <c:pt idx="3">
                  <c:v>18-06-2014</c:v>
                </c:pt>
                <c:pt idx="4">
                  <c:v>19-06-2014</c:v>
                </c:pt>
                <c:pt idx="5">
                  <c:v>20-06-2014</c:v>
                </c:pt>
                <c:pt idx="6">
                  <c:v>21-06-2014</c:v>
                </c:pt>
                <c:pt idx="7">
                  <c:v>22-06-2014</c:v>
                </c:pt>
                <c:pt idx="8">
                  <c:v>23-06-2014</c:v>
                </c:pt>
                <c:pt idx="9">
                  <c:v>24-06-2014</c:v>
                </c:pt>
                <c:pt idx="10">
                  <c:v>25-06-2014</c:v>
                </c:pt>
                <c:pt idx="11">
                  <c:v>średnia</c:v>
                </c:pt>
              </c:strCache>
            </c:strRef>
          </c:cat>
          <c:val>
            <c:numRef>
              <c:f>Arkusz1!$G$2:$G$13</c:f>
              <c:numCache>
                <c:formatCode>#,##0</c:formatCode>
                <c:ptCount val="12"/>
                <c:pt idx="0">
                  <c:v>17799</c:v>
                </c:pt>
                <c:pt idx="1">
                  <c:v>12564</c:v>
                </c:pt>
                <c:pt idx="2">
                  <c:v>13707</c:v>
                </c:pt>
                <c:pt idx="3">
                  <c:v>15704</c:v>
                </c:pt>
                <c:pt idx="4">
                  <c:v>20847</c:v>
                </c:pt>
                <c:pt idx="5">
                  <c:v>13498</c:v>
                </c:pt>
                <c:pt idx="6">
                  <c:v>16430</c:v>
                </c:pt>
                <c:pt idx="7">
                  <c:v>15790</c:v>
                </c:pt>
                <c:pt idx="8">
                  <c:v>15426</c:v>
                </c:pt>
                <c:pt idx="9">
                  <c:v>18336</c:v>
                </c:pt>
                <c:pt idx="10">
                  <c:v>15772</c:v>
                </c:pt>
                <c:pt idx="11">
                  <c:v>15988</c:v>
                </c:pt>
              </c:numCache>
            </c:numRef>
          </c:val>
        </c:ser>
        <c:marker val="1"/>
        <c:axId val="78750848"/>
        <c:axId val="78752384"/>
      </c:lineChart>
      <c:catAx>
        <c:axId val="78750848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78752384"/>
        <c:crosses val="autoZero"/>
        <c:auto val="1"/>
        <c:lblAlgn val="ctr"/>
        <c:lblOffset val="100"/>
      </c:catAx>
      <c:valAx>
        <c:axId val="7875238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78750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21835812190138"/>
          <c:y val="2.4324153119774893E-2"/>
          <c:w val="0.17627320890444251"/>
          <c:h val="0.69690828870900023"/>
        </c:manualLayout>
      </c:layout>
      <c:txPr>
        <a:bodyPr/>
        <a:lstStyle/>
        <a:p>
          <a:pPr>
            <a:defRPr sz="10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7.4777510450082713E-2"/>
          <c:y val="4.1543572254590717E-2"/>
          <c:w val="0.74964372508991961"/>
          <c:h val="0.69076699837216327"/>
        </c:manualLayout>
      </c:layout>
      <c:lineChart>
        <c:grouping val="standard"/>
        <c:ser>
          <c:idx val="0"/>
          <c:order val="0"/>
          <c:tx>
            <c:strRef>
              <c:f>Arkusz1!$B$1</c:f>
              <c:strCache>
                <c:ptCount val="1"/>
                <c:pt idx="0">
                  <c:v>TVP INFO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1.9803271118887938E-2"/>
                  <c:y val="-1.1988479731760145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8333333333333351E-2"/>
                  <c:y val="-4.1159962581852082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4.296296296296296E-2"/>
                  <c:y val="-3.367633302151548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1.9803271118887938E-2"/>
                  <c:y val="-3.5965439195280377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2.1346480995431117E-2"/>
                  <c:y val="-2.3976959463520256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3.8333333333333351E-2"/>
                  <c:y val="-2.2450888681010323E-2"/>
                </c:manualLayout>
              </c:layout>
              <c:dLblPos val="r"/>
              <c:showVal val="1"/>
            </c:dLbl>
            <c:numFmt formatCode="#,##0.0" sourceLinked="0"/>
            <c:txPr>
              <a:bodyPr/>
              <a:lstStyle/>
              <a:p>
                <a:pPr>
                  <a:defRPr sz="1000">
                    <a:solidFill>
                      <a:srgbClr val="FF0000"/>
                    </a:solidFill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Arkusz1!$A$2:$A$13</c:f>
              <c:strCache>
                <c:ptCount val="12"/>
                <c:pt idx="0">
                  <c:v>15-06-2014</c:v>
                </c:pt>
                <c:pt idx="1">
                  <c:v>16-06-2014</c:v>
                </c:pt>
                <c:pt idx="2">
                  <c:v>17-06-2014</c:v>
                </c:pt>
                <c:pt idx="3">
                  <c:v>18-06-2014</c:v>
                </c:pt>
                <c:pt idx="4">
                  <c:v>19-06-2014</c:v>
                </c:pt>
                <c:pt idx="5">
                  <c:v>20-06-2014</c:v>
                </c:pt>
                <c:pt idx="6">
                  <c:v>21-06-2014</c:v>
                </c:pt>
                <c:pt idx="7">
                  <c:v>22-06-2014</c:v>
                </c:pt>
                <c:pt idx="8">
                  <c:v>23-06-2014</c:v>
                </c:pt>
                <c:pt idx="9">
                  <c:v>24-06-2014</c:v>
                </c:pt>
                <c:pt idx="10">
                  <c:v>25-06-2014</c:v>
                </c:pt>
                <c:pt idx="11">
                  <c:v>średnia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2.96</c:v>
                </c:pt>
                <c:pt idx="1">
                  <c:v>5.13</c:v>
                </c:pt>
                <c:pt idx="2">
                  <c:v>3.8699999999999997</c:v>
                </c:pt>
                <c:pt idx="3">
                  <c:v>4.1899999999999995</c:v>
                </c:pt>
                <c:pt idx="4">
                  <c:v>5.4</c:v>
                </c:pt>
                <c:pt idx="5">
                  <c:v>3.79</c:v>
                </c:pt>
                <c:pt idx="6">
                  <c:v>2.9499999999999997</c:v>
                </c:pt>
                <c:pt idx="7">
                  <c:v>3.7600000000000002</c:v>
                </c:pt>
                <c:pt idx="8">
                  <c:v>4.2</c:v>
                </c:pt>
                <c:pt idx="9">
                  <c:v>4.3199999999999985</c:v>
                </c:pt>
                <c:pt idx="10">
                  <c:v>6</c:v>
                </c:pt>
                <c:pt idx="11">
                  <c:v>4.18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TVN24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2.0628949159132878E-2"/>
                  <c:y val="2.3976959463520256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7519320501603998E-2"/>
                  <c:y val="3.5965439195280377E-2"/>
                </c:manualLayout>
              </c:layout>
              <c:dLblPos val="r"/>
              <c:showVal val="1"/>
            </c:dLbl>
            <c:numFmt formatCode="#,##0.0" sourceLinked="0"/>
            <c:txPr>
              <a:bodyPr/>
              <a:lstStyle/>
              <a:p>
                <a:pPr>
                  <a:defRPr sz="1000">
                    <a:solidFill>
                      <a:srgbClr val="002060"/>
                    </a:solidFill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Arkusz1!$A$2:$A$13</c:f>
              <c:strCache>
                <c:ptCount val="12"/>
                <c:pt idx="0">
                  <c:v>15-06-2014</c:v>
                </c:pt>
                <c:pt idx="1">
                  <c:v>16-06-2014</c:v>
                </c:pt>
                <c:pt idx="2">
                  <c:v>17-06-2014</c:v>
                </c:pt>
                <c:pt idx="3">
                  <c:v>18-06-2014</c:v>
                </c:pt>
                <c:pt idx="4">
                  <c:v>19-06-2014</c:v>
                </c:pt>
                <c:pt idx="5">
                  <c:v>20-06-2014</c:v>
                </c:pt>
                <c:pt idx="6">
                  <c:v>21-06-2014</c:v>
                </c:pt>
                <c:pt idx="7">
                  <c:v>22-06-2014</c:v>
                </c:pt>
                <c:pt idx="8">
                  <c:v>23-06-2014</c:v>
                </c:pt>
                <c:pt idx="9">
                  <c:v>24-06-2014</c:v>
                </c:pt>
                <c:pt idx="10">
                  <c:v>25-06-2014</c:v>
                </c:pt>
                <c:pt idx="11">
                  <c:v>średnia</c:v>
                </c:pt>
              </c:strCache>
            </c:strRef>
          </c:cat>
          <c:val>
            <c:numRef>
              <c:f>Arkusz1!$C$2:$C$13</c:f>
              <c:numCache>
                <c:formatCode>General</c:formatCode>
                <c:ptCount val="12"/>
                <c:pt idx="0">
                  <c:v>3.12</c:v>
                </c:pt>
                <c:pt idx="1">
                  <c:v>4.8599999999999985</c:v>
                </c:pt>
                <c:pt idx="2">
                  <c:v>3.9099999999999997</c:v>
                </c:pt>
                <c:pt idx="3">
                  <c:v>4.45</c:v>
                </c:pt>
                <c:pt idx="4">
                  <c:v>3.34</c:v>
                </c:pt>
                <c:pt idx="5">
                  <c:v>3.11</c:v>
                </c:pt>
                <c:pt idx="6">
                  <c:v>2.3299999999999987</c:v>
                </c:pt>
                <c:pt idx="7">
                  <c:v>2.62</c:v>
                </c:pt>
                <c:pt idx="8">
                  <c:v>4.05</c:v>
                </c:pt>
                <c:pt idx="9">
                  <c:v>3.77</c:v>
                </c:pt>
                <c:pt idx="10">
                  <c:v>5.23</c:v>
                </c:pt>
                <c:pt idx="11">
                  <c:v>3.61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TVN24 Biznes i Swiat</c:v>
                </c:pt>
              </c:strCache>
            </c:strRef>
          </c:tx>
          <c:marker>
            <c:symbol val="none"/>
          </c:marker>
          <c:cat>
            <c:strRef>
              <c:f>Arkusz1!$A$2:$A$13</c:f>
              <c:strCache>
                <c:ptCount val="12"/>
                <c:pt idx="0">
                  <c:v>15-06-2014</c:v>
                </c:pt>
                <c:pt idx="1">
                  <c:v>16-06-2014</c:v>
                </c:pt>
                <c:pt idx="2">
                  <c:v>17-06-2014</c:v>
                </c:pt>
                <c:pt idx="3">
                  <c:v>18-06-2014</c:v>
                </c:pt>
                <c:pt idx="4">
                  <c:v>19-06-2014</c:v>
                </c:pt>
                <c:pt idx="5">
                  <c:v>20-06-2014</c:v>
                </c:pt>
                <c:pt idx="6">
                  <c:v>21-06-2014</c:v>
                </c:pt>
                <c:pt idx="7">
                  <c:v>22-06-2014</c:v>
                </c:pt>
                <c:pt idx="8">
                  <c:v>23-06-2014</c:v>
                </c:pt>
                <c:pt idx="9">
                  <c:v>24-06-2014</c:v>
                </c:pt>
                <c:pt idx="10">
                  <c:v>25-06-2014</c:v>
                </c:pt>
                <c:pt idx="11">
                  <c:v>średnia</c:v>
                </c:pt>
              </c:strCache>
            </c:strRef>
          </c:cat>
          <c:val>
            <c:numRef>
              <c:f>Arkusz1!$D$2:$D$13</c:f>
              <c:numCache>
                <c:formatCode>General</c:formatCode>
                <c:ptCount val="12"/>
                <c:pt idx="0">
                  <c:v>0.23</c:v>
                </c:pt>
                <c:pt idx="1">
                  <c:v>0.31000000000000016</c:v>
                </c:pt>
                <c:pt idx="2">
                  <c:v>0.22</c:v>
                </c:pt>
                <c:pt idx="3">
                  <c:v>0.18000000000000008</c:v>
                </c:pt>
                <c:pt idx="4">
                  <c:v>0.14000000000000001</c:v>
                </c:pt>
                <c:pt idx="5">
                  <c:v>0.17</c:v>
                </c:pt>
                <c:pt idx="6">
                  <c:v>0.17</c:v>
                </c:pt>
                <c:pt idx="7">
                  <c:v>0.18000000000000008</c:v>
                </c:pt>
                <c:pt idx="8">
                  <c:v>0.23</c:v>
                </c:pt>
                <c:pt idx="9">
                  <c:v>0.21000000000000008</c:v>
                </c:pt>
                <c:pt idx="10">
                  <c:v>0.15000000000000008</c:v>
                </c:pt>
                <c:pt idx="11">
                  <c:v>0.2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Polsat News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dLbls>
            <c:numFmt formatCode="#,##0.0" sourceLinked="0"/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dLblPos val="ctr"/>
            <c:showVal val="1"/>
          </c:dLbls>
          <c:cat>
            <c:strRef>
              <c:f>Arkusz1!$A$2:$A$13</c:f>
              <c:strCache>
                <c:ptCount val="12"/>
                <c:pt idx="0">
                  <c:v>15-06-2014</c:v>
                </c:pt>
                <c:pt idx="1">
                  <c:v>16-06-2014</c:v>
                </c:pt>
                <c:pt idx="2">
                  <c:v>17-06-2014</c:v>
                </c:pt>
                <c:pt idx="3">
                  <c:v>18-06-2014</c:v>
                </c:pt>
                <c:pt idx="4">
                  <c:v>19-06-2014</c:v>
                </c:pt>
                <c:pt idx="5">
                  <c:v>20-06-2014</c:v>
                </c:pt>
                <c:pt idx="6">
                  <c:v>21-06-2014</c:v>
                </c:pt>
                <c:pt idx="7">
                  <c:v>22-06-2014</c:v>
                </c:pt>
                <c:pt idx="8">
                  <c:v>23-06-2014</c:v>
                </c:pt>
                <c:pt idx="9">
                  <c:v>24-06-2014</c:v>
                </c:pt>
                <c:pt idx="10">
                  <c:v>25-06-2014</c:v>
                </c:pt>
                <c:pt idx="11">
                  <c:v>średnia</c:v>
                </c:pt>
              </c:strCache>
            </c:strRef>
          </c:cat>
          <c:val>
            <c:numRef>
              <c:f>Arkusz1!$E$2:$E$13</c:f>
              <c:numCache>
                <c:formatCode>General</c:formatCode>
                <c:ptCount val="12"/>
                <c:pt idx="0">
                  <c:v>1.29</c:v>
                </c:pt>
                <c:pt idx="1">
                  <c:v>1.3900000000000001</c:v>
                </c:pt>
                <c:pt idx="2">
                  <c:v>1.07</c:v>
                </c:pt>
                <c:pt idx="3">
                  <c:v>1.3</c:v>
                </c:pt>
                <c:pt idx="4">
                  <c:v>1.1299999999999992</c:v>
                </c:pt>
                <c:pt idx="5">
                  <c:v>1.24</c:v>
                </c:pt>
                <c:pt idx="6">
                  <c:v>1.07</c:v>
                </c:pt>
                <c:pt idx="7">
                  <c:v>1.1000000000000001</c:v>
                </c:pt>
                <c:pt idx="8">
                  <c:v>1.1299999999999992</c:v>
                </c:pt>
                <c:pt idx="9">
                  <c:v>1.32</c:v>
                </c:pt>
                <c:pt idx="10">
                  <c:v>1.85</c:v>
                </c:pt>
                <c:pt idx="11">
                  <c:v>1.25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Polsat News+</c:v>
                </c:pt>
              </c:strCache>
            </c:strRef>
          </c:tx>
          <c:marker>
            <c:symbol val="none"/>
          </c:marker>
          <c:cat>
            <c:strRef>
              <c:f>Arkusz1!$A$2:$A$13</c:f>
              <c:strCache>
                <c:ptCount val="12"/>
                <c:pt idx="0">
                  <c:v>15-06-2014</c:v>
                </c:pt>
                <c:pt idx="1">
                  <c:v>16-06-2014</c:v>
                </c:pt>
                <c:pt idx="2">
                  <c:v>17-06-2014</c:v>
                </c:pt>
                <c:pt idx="3">
                  <c:v>18-06-2014</c:v>
                </c:pt>
                <c:pt idx="4">
                  <c:v>19-06-2014</c:v>
                </c:pt>
                <c:pt idx="5">
                  <c:v>20-06-2014</c:v>
                </c:pt>
                <c:pt idx="6">
                  <c:v>21-06-2014</c:v>
                </c:pt>
                <c:pt idx="7">
                  <c:v>22-06-2014</c:v>
                </c:pt>
                <c:pt idx="8">
                  <c:v>23-06-2014</c:v>
                </c:pt>
                <c:pt idx="9">
                  <c:v>24-06-2014</c:v>
                </c:pt>
                <c:pt idx="10">
                  <c:v>25-06-2014</c:v>
                </c:pt>
                <c:pt idx="11">
                  <c:v>średnia</c:v>
                </c:pt>
              </c:strCache>
            </c:strRef>
          </c:cat>
          <c:val>
            <c:numRef>
              <c:f>Arkusz1!$F$2:$F$13</c:f>
              <c:numCache>
                <c:formatCode>General</c:formatCode>
                <c:ptCount val="12"/>
                <c:pt idx="0">
                  <c:v>8.0000000000000043E-2</c:v>
                </c:pt>
                <c:pt idx="1">
                  <c:v>0.12000000000000002</c:v>
                </c:pt>
                <c:pt idx="2">
                  <c:v>7.0000000000000021E-2</c:v>
                </c:pt>
                <c:pt idx="3">
                  <c:v>0.13</c:v>
                </c:pt>
                <c:pt idx="4">
                  <c:v>0.11</c:v>
                </c:pt>
                <c:pt idx="5">
                  <c:v>7.0000000000000021E-2</c:v>
                </c:pt>
                <c:pt idx="6">
                  <c:v>7.0000000000000021E-2</c:v>
                </c:pt>
                <c:pt idx="7">
                  <c:v>0.14000000000000001</c:v>
                </c:pt>
                <c:pt idx="8">
                  <c:v>0.14000000000000001</c:v>
                </c:pt>
                <c:pt idx="9">
                  <c:v>0.1</c:v>
                </c:pt>
                <c:pt idx="10">
                  <c:v>0.15000000000000008</c:v>
                </c:pt>
                <c:pt idx="11">
                  <c:v>0.11</c:v>
                </c:pt>
              </c:numCache>
            </c:numRef>
          </c:val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Superstacja</c:v>
                </c:pt>
              </c:strCache>
            </c:strRef>
          </c:tx>
          <c:marker>
            <c:symbol val="none"/>
          </c:marker>
          <c:cat>
            <c:strRef>
              <c:f>Arkusz1!$A$2:$A$13</c:f>
              <c:strCache>
                <c:ptCount val="12"/>
                <c:pt idx="0">
                  <c:v>15-06-2014</c:v>
                </c:pt>
                <c:pt idx="1">
                  <c:v>16-06-2014</c:v>
                </c:pt>
                <c:pt idx="2">
                  <c:v>17-06-2014</c:v>
                </c:pt>
                <c:pt idx="3">
                  <c:v>18-06-2014</c:v>
                </c:pt>
                <c:pt idx="4">
                  <c:v>19-06-2014</c:v>
                </c:pt>
                <c:pt idx="5">
                  <c:v>20-06-2014</c:v>
                </c:pt>
                <c:pt idx="6">
                  <c:v>21-06-2014</c:v>
                </c:pt>
                <c:pt idx="7">
                  <c:v>22-06-2014</c:v>
                </c:pt>
                <c:pt idx="8">
                  <c:v>23-06-2014</c:v>
                </c:pt>
                <c:pt idx="9">
                  <c:v>24-06-2014</c:v>
                </c:pt>
                <c:pt idx="10">
                  <c:v>25-06-2014</c:v>
                </c:pt>
                <c:pt idx="11">
                  <c:v>średnia</c:v>
                </c:pt>
              </c:strCache>
            </c:strRef>
          </c:cat>
          <c:val>
            <c:numRef>
              <c:f>Arkusz1!$G$2:$G$13</c:f>
              <c:numCache>
                <c:formatCode>General</c:formatCode>
                <c:ptCount val="12"/>
                <c:pt idx="0">
                  <c:v>0.23</c:v>
                </c:pt>
                <c:pt idx="1">
                  <c:v>0.23</c:v>
                </c:pt>
                <c:pt idx="2">
                  <c:v>0.26</c:v>
                </c:pt>
                <c:pt idx="3">
                  <c:v>0.31000000000000016</c:v>
                </c:pt>
                <c:pt idx="4">
                  <c:v>0.28000000000000008</c:v>
                </c:pt>
                <c:pt idx="5">
                  <c:v>0.22</c:v>
                </c:pt>
                <c:pt idx="6">
                  <c:v>0.25</c:v>
                </c:pt>
                <c:pt idx="7">
                  <c:v>0.2</c:v>
                </c:pt>
                <c:pt idx="8">
                  <c:v>0.28000000000000008</c:v>
                </c:pt>
                <c:pt idx="9">
                  <c:v>0.34</c:v>
                </c:pt>
                <c:pt idx="10">
                  <c:v>0.28000000000000008</c:v>
                </c:pt>
                <c:pt idx="11">
                  <c:v>0.26</c:v>
                </c:pt>
              </c:numCache>
            </c:numRef>
          </c:val>
        </c:ser>
        <c:marker val="1"/>
        <c:axId val="78839168"/>
        <c:axId val="78918784"/>
      </c:lineChart>
      <c:catAx>
        <c:axId val="78839168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78918784"/>
        <c:crosses val="autoZero"/>
        <c:auto val="1"/>
        <c:lblAlgn val="ctr"/>
        <c:lblOffset val="100"/>
      </c:catAx>
      <c:valAx>
        <c:axId val="78918784"/>
        <c:scaling>
          <c:orientation val="minMax"/>
        </c:scaling>
        <c:axPos val="l"/>
        <c:majorGridlines/>
        <c:numFmt formatCode="#,##0.0" sourceLinked="0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78839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218358121901358"/>
          <c:y val="2.4324153119774893E-2"/>
          <c:w val="0.17627320890444251"/>
          <c:h val="0.69690828870900023"/>
        </c:manualLayout>
      </c:layout>
      <c:txPr>
        <a:bodyPr/>
        <a:lstStyle/>
        <a:p>
          <a:pPr>
            <a:defRPr sz="10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6293D14-CD33-4201-9A7B-AA3D22C159F5}" type="datetimeFigureOut">
              <a:rPr lang="pl-PL"/>
              <a:pPr>
                <a:defRPr/>
              </a:pPr>
              <a:t>2014-06-27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39263"/>
            <a:ext cx="288766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3488" y="9339263"/>
            <a:ext cx="2887662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7A2215-C364-4A9F-BE67-0A9885C0260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8643B2C-A243-4D83-8149-C718D447EDF1}" type="datetimeFigureOut">
              <a:rPr lang="pl-PL"/>
              <a:pPr>
                <a:defRPr/>
              </a:pPr>
              <a:t>2014-06-27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55563" y="738188"/>
            <a:ext cx="6551612" cy="3686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750" y="4670425"/>
            <a:ext cx="5329238" cy="4424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39263"/>
            <a:ext cx="288766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3488" y="9339263"/>
            <a:ext cx="2887662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D0563EF-2FDF-4E76-9D41-0B7FB97ABFD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1BDC6-8478-4A70-8BF5-70FD81F78D8A}" type="datetime1">
              <a:rPr lang="pl-PL" smtClean="0"/>
              <a:pPr>
                <a:defRPr/>
              </a:pPr>
              <a:t>2014-06-27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0706E-B8C8-4F6C-8B45-AEB0766A715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71D21-94B0-481D-9BCE-F8AA2C5659FF}" type="datetime1">
              <a:rPr lang="pl-PL" smtClean="0"/>
              <a:pPr>
                <a:defRPr/>
              </a:pPr>
              <a:t>2014-06-27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DC82D-FA28-4A0E-A6D8-774B8119513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D1837-F6D1-4E14-B364-61464D57D292}" type="datetime1">
              <a:rPr lang="pl-PL" smtClean="0"/>
              <a:pPr>
                <a:defRPr/>
              </a:pPr>
              <a:t>2014-06-27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A53B8-C898-499B-A2DE-F2FF680D9C30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7973A-EBF7-40E8-A009-023F8DDFF4A2}" type="datetime1">
              <a:rPr lang="pl-PL" smtClean="0"/>
              <a:pPr>
                <a:defRPr/>
              </a:pPr>
              <a:t>2014-06-27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29508-B10C-4564-8DAA-954442347E8F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03294-861D-4343-B453-3C187A0D5CFC}" type="datetime1">
              <a:rPr lang="pl-PL" smtClean="0"/>
              <a:pPr>
                <a:defRPr/>
              </a:pPr>
              <a:t>2014-06-27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E94AB-2D13-41D1-9E38-8E492E6EA42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E3338-04D4-4040-A957-8D2A4BBB25E5}" type="datetime1">
              <a:rPr lang="pl-PL" smtClean="0"/>
              <a:pPr>
                <a:defRPr/>
              </a:pPr>
              <a:t>2014-06-27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B88E3-0F39-4521-8C6F-52510758C78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31D3B-9AA8-4FE2-906F-E93365E536F2}" type="datetime1">
              <a:rPr lang="pl-PL" smtClean="0"/>
              <a:pPr>
                <a:defRPr/>
              </a:pPr>
              <a:t>2014-06-27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03A59-A5AD-4898-B12C-D15DB4A39230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BE24F-CDBC-433F-BCCB-AC98D3021FF1}" type="datetime1">
              <a:rPr lang="pl-PL" smtClean="0"/>
              <a:pPr>
                <a:defRPr/>
              </a:pPr>
              <a:t>2014-06-27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9A281-6D79-44A4-92DD-2C0B46A39384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88CF9-3D62-4C91-B831-96985427678F}" type="datetime1">
              <a:rPr lang="pl-PL" smtClean="0"/>
              <a:pPr>
                <a:defRPr/>
              </a:pPr>
              <a:t>2014-06-27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2C2CA-925B-4D54-BF66-F1A6647B4D5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5BF8D-0F33-4B82-AEC0-4BAC158F9E0B}" type="datetime1">
              <a:rPr lang="pl-PL" smtClean="0"/>
              <a:pPr>
                <a:defRPr/>
              </a:pPr>
              <a:t>2014-06-27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52445-1163-421D-893E-EC39777C8C0F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E7F2D-391B-4D71-8C62-D6852F588582}" type="datetime1">
              <a:rPr lang="pl-PL" smtClean="0"/>
              <a:pPr>
                <a:defRPr/>
              </a:pPr>
              <a:t>2014-06-27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59AAC-313A-47A9-862B-58E09634B434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4339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77F77D-B743-499A-A1A2-ADAA0DA30A4C}" type="datetime1">
              <a:rPr lang="pl-PL" smtClean="0"/>
              <a:pPr>
                <a:defRPr/>
              </a:pPr>
              <a:t>2014-06-27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1215B2-FAD4-444B-9BE6-1738147C7CC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hyperlink" Target="http://pl.wikipedia.org/wiki/Plik:Superstacja_old_logo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19672" y="3939902"/>
            <a:ext cx="6400800" cy="720725"/>
          </a:xfrm>
        </p:spPr>
        <p:txBody>
          <a:bodyPr/>
          <a:lstStyle/>
          <a:p>
            <a:pPr>
              <a:defRPr/>
            </a:pPr>
            <a:r>
              <a:rPr lang="pl-PL" sz="2400" i="1" dirty="0" smtClean="0"/>
              <a:t>źródło: Telemetria NAM</a:t>
            </a:r>
            <a:endParaRPr lang="pl-PL" sz="2400" i="1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0" y="4804946"/>
            <a:ext cx="2987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latin typeface="+mn-lt"/>
              </a:rPr>
              <a:t>Biuro Koordynacji Programowej </a:t>
            </a:r>
            <a:endParaRPr lang="pl-PL" sz="1600" dirty="0">
              <a:latin typeface="+mn-lt"/>
            </a:endParaRPr>
          </a:p>
        </p:txBody>
      </p:sp>
      <p:sp>
        <p:nvSpPr>
          <p:cNvPr id="27650" name="Tytuł 1"/>
          <p:cNvSpPr>
            <a:spLocks noGrp="1"/>
          </p:cNvSpPr>
          <p:nvPr>
            <p:ph type="ctrTitle"/>
          </p:nvPr>
        </p:nvSpPr>
        <p:spPr>
          <a:xfrm>
            <a:off x="467544" y="915566"/>
            <a:ext cx="8172400" cy="2664296"/>
          </a:xfrm>
        </p:spPr>
        <p:txBody>
          <a:bodyPr/>
          <a:lstStyle/>
          <a:p>
            <a:r>
              <a:rPr lang="pl-PL" sz="4000" dirty="0" smtClean="0"/>
              <a:t>Wskaźniki stacji informacyjnych</a:t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>(afera podsłuchowa)</a:t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3600" dirty="0" smtClean="0"/>
              <a:t>w dniach </a:t>
            </a:r>
            <a:r>
              <a:rPr lang="pl-PL" sz="3600" i="1" dirty="0" smtClean="0"/>
              <a:t>15 – 25 czerwca 2014</a:t>
            </a:r>
          </a:p>
        </p:txBody>
      </p:sp>
      <p:pic>
        <p:nvPicPr>
          <p:cNvPr id="8" name="Obraz 15" descr="TVP Inf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91630"/>
            <a:ext cx="97543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www.telsat.media.pl/images/article_static/logo_pols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491630"/>
            <a:ext cx="493343" cy="432048"/>
          </a:xfrm>
          <a:prstGeom prst="rect">
            <a:avLst/>
          </a:prstGeom>
          <a:noFill/>
        </p:spPr>
      </p:pic>
      <p:pic>
        <p:nvPicPr>
          <p:cNvPr id="10" name="Obraz 14" descr="tvn2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1491630"/>
            <a:ext cx="504056" cy="48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TVN24BIŚ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1491630"/>
            <a:ext cx="504056" cy="416140"/>
          </a:xfrm>
          <a:prstGeom prst="rect">
            <a:avLst/>
          </a:prstGeom>
          <a:noFill/>
        </p:spPr>
      </p:pic>
      <p:pic>
        <p:nvPicPr>
          <p:cNvPr id="12" name="Obraz 16" descr="polsat news.jpe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1491630"/>
            <a:ext cx="52660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 descr="http://upload.wikimedia.org/wikipedia/commons/thumb/2/29/Superstacja_old_logo.jpg/100px-Superstacja_old_logo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60232" y="1491630"/>
            <a:ext cx="432048" cy="43204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/>
          <a:lstStyle/>
          <a:p>
            <a:r>
              <a:rPr lang="pl-PL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główne stacje informacyjne – zasięg odbioru 14.06 - 25.06.2014 </a:t>
            </a:r>
            <a:r>
              <a:rPr lang="pl-PL" sz="2000" u="sng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w 4+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395536" y="1203598"/>
          <a:ext cx="860444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29508-B10C-4564-8DAA-954442347E8F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  <p:sp>
        <p:nvSpPr>
          <p:cNvPr id="6" name="Elipsa 5"/>
          <p:cNvSpPr/>
          <p:nvPr/>
        </p:nvSpPr>
        <p:spPr>
          <a:xfrm>
            <a:off x="7956376" y="1851670"/>
            <a:ext cx="648072" cy="2880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395536" y="627534"/>
            <a:ext cx="8604448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100" dirty="0" smtClean="0"/>
              <a:t>Po 11 dniach relacji zakończonych wotum zaufania do rządu, przez  przynajmniej  kolejnych 15 minut oglądało którąś z poniższych stacji 15,8 mln widzów (45% z grupy ogólnej 4+), w tym: 9,4 mln widzów  oglądało TVP </a:t>
            </a:r>
            <a:r>
              <a:rPr lang="pl-PL" sz="1100" dirty="0" err="1" smtClean="0"/>
              <a:t>Info</a:t>
            </a:r>
            <a:r>
              <a:rPr lang="pl-PL" sz="1100" dirty="0" smtClean="0"/>
              <a:t> ; 6,5 mln w TVN24, 4,6 mln Polsat News.</a:t>
            </a:r>
            <a:endParaRPr lang="pl-PL" sz="1100" dirty="0"/>
          </a:p>
        </p:txBody>
      </p:sp>
      <p:pic>
        <p:nvPicPr>
          <p:cNvPr id="12" name="Obraz 15" descr="TVP Inf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2355726"/>
            <a:ext cx="648072" cy="239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5400000"/>
            </a:camera>
            <a:lightRig rig="threePt" dir="t"/>
          </a:scene3d>
        </p:spPr>
      </p:pic>
      <p:pic>
        <p:nvPicPr>
          <p:cNvPr id="13" name="Obraz 14" descr="tvn2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448" y="2211710"/>
            <a:ext cx="239107" cy="267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5400000"/>
            </a:camera>
            <a:lightRig rig="threePt" dir="t"/>
          </a:scene3d>
        </p:spPr>
      </p:pic>
      <p:sp>
        <p:nvSpPr>
          <p:cNvPr id="10" name="Elipsa 9"/>
          <p:cNvSpPr/>
          <p:nvPr/>
        </p:nvSpPr>
        <p:spPr>
          <a:xfrm>
            <a:off x="8388424" y="2427734"/>
            <a:ext cx="648072" cy="2880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6" descr="polsat news.jpe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32440" y="3147814"/>
            <a:ext cx="288032" cy="29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Elipsa 13"/>
          <p:cNvSpPr/>
          <p:nvPr/>
        </p:nvSpPr>
        <p:spPr>
          <a:xfrm>
            <a:off x="8388424" y="2859782"/>
            <a:ext cx="648072" cy="2880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/>
          <p:cNvSpPr txBox="1"/>
          <p:nvPr/>
        </p:nvSpPr>
        <p:spPr>
          <a:xfrm>
            <a:off x="0" y="4805363"/>
            <a:ext cx="20161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400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Zespół Badań i Analiz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/>
          <a:lstStyle/>
          <a:p>
            <a:r>
              <a:rPr lang="pl-PL" sz="2000" dirty="0" err="1" smtClean="0">
                <a:solidFill>
                  <a:schemeClr val="tx2"/>
                </a:solidFill>
              </a:rPr>
              <a:t>Śr</a:t>
            </a:r>
            <a:r>
              <a:rPr lang="pl-PL" sz="2000" dirty="0" smtClean="0">
                <a:solidFill>
                  <a:schemeClr val="tx2"/>
                </a:solidFill>
              </a:rPr>
              <a:t>. wskaźniki</a:t>
            </a:r>
            <a:r>
              <a:rPr lang="pl-PL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stacji informacyjnych w </a:t>
            </a:r>
            <a:r>
              <a:rPr lang="pl-PL" sz="2000" u="sng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4+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251520" y="987574"/>
          <a:ext cx="417646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16216" y="4731990"/>
            <a:ext cx="2133600" cy="274637"/>
          </a:xfrm>
        </p:spPr>
        <p:txBody>
          <a:bodyPr/>
          <a:lstStyle/>
          <a:p>
            <a:pPr>
              <a:defRPr/>
            </a:pPr>
            <a:fld id="{BF329508-B10C-4564-8DAA-954442347E8F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  <p:pic>
        <p:nvPicPr>
          <p:cNvPr id="6" name="Obraz 14" descr="tvn2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707654"/>
            <a:ext cx="336943" cy="322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15" descr="TVP Inf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707654"/>
            <a:ext cx="648072" cy="239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16" descr="polsat news.jpe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1995686"/>
            <a:ext cx="288032" cy="29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Symbol zastępczy zawartości 4"/>
          <p:cNvGraphicFramePr>
            <a:graphicFrameLocks/>
          </p:cNvGraphicFramePr>
          <p:nvPr/>
        </p:nvGraphicFramePr>
        <p:xfrm>
          <a:off x="4716016" y="987574"/>
          <a:ext cx="417646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0" name="Obraz 14" descr="tvn2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139702"/>
            <a:ext cx="336943" cy="322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az 15" descr="TVP Inf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923678"/>
            <a:ext cx="648072" cy="239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raz 16" descr="polsat news.jpe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2571750"/>
            <a:ext cx="288032" cy="29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ole tekstowe 12"/>
          <p:cNvSpPr txBox="1"/>
          <p:nvPr/>
        </p:nvSpPr>
        <p:spPr>
          <a:xfrm>
            <a:off x="0" y="4805363"/>
            <a:ext cx="20161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400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Zespół Badań i Analiz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483517"/>
          </a:xfrm>
        </p:spPr>
        <p:txBody>
          <a:bodyPr/>
          <a:lstStyle/>
          <a:p>
            <a:r>
              <a:rPr lang="pl-PL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Afera dzień po dniu - widownia w </a:t>
            </a:r>
            <a:r>
              <a:rPr lang="pl-PL" sz="2000" u="sng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4+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67544" y="1563638"/>
          <a:ext cx="8229600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29508-B10C-4564-8DAA-954442347E8F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555776" y="843558"/>
            <a:ext cx="1656184" cy="2308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l-PL" sz="900" dirty="0" smtClean="0">
                <a:solidFill>
                  <a:srgbClr val="002060"/>
                </a:solidFill>
              </a:rPr>
              <a:t>Konferencja  </a:t>
            </a:r>
            <a:r>
              <a:rPr lang="pl-PL" sz="900" dirty="0" err="1" smtClean="0">
                <a:solidFill>
                  <a:srgbClr val="002060"/>
                </a:solidFill>
              </a:rPr>
              <a:t>D.Tuska</a:t>
            </a:r>
            <a:r>
              <a:rPr lang="pl-PL" sz="900" dirty="0" smtClean="0">
                <a:solidFill>
                  <a:srgbClr val="002060"/>
                </a:solidFill>
              </a:rPr>
              <a:t> </a:t>
            </a:r>
            <a:endParaRPr lang="pl-PL" sz="900" dirty="0">
              <a:solidFill>
                <a:srgbClr val="002060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979712" y="1851670"/>
            <a:ext cx="1656184" cy="2308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l-PL" sz="900" dirty="0" smtClean="0">
                <a:solidFill>
                  <a:srgbClr val="002060"/>
                </a:solidFill>
              </a:rPr>
              <a:t>Wejście ABW do red. Wprost</a:t>
            </a:r>
            <a:endParaRPr lang="pl-PL" sz="900" dirty="0">
              <a:solidFill>
                <a:srgbClr val="002060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724128" y="1203598"/>
            <a:ext cx="1656184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l-PL" sz="900" dirty="0" smtClean="0">
                <a:solidFill>
                  <a:srgbClr val="002060"/>
                </a:solidFill>
              </a:rPr>
              <a:t>wotum zaufania dla rządu</a:t>
            </a:r>
          </a:p>
          <a:p>
            <a:endParaRPr lang="pl-PL" sz="900" dirty="0">
              <a:solidFill>
                <a:srgbClr val="002060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203848" y="1851670"/>
            <a:ext cx="1656184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l-PL" sz="900" dirty="0" smtClean="0">
                <a:solidFill>
                  <a:srgbClr val="002060"/>
                </a:solidFill>
              </a:rPr>
              <a:t>Konferencja prasowa Min sprawiedliwości i prokuratury</a:t>
            </a:r>
            <a:endParaRPr lang="pl-PL" sz="900" dirty="0">
              <a:solidFill>
                <a:srgbClr val="002060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971600" y="1491630"/>
            <a:ext cx="1656184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l-PL" sz="900" dirty="0" smtClean="0">
                <a:solidFill>
                  <a:srgbClr val="002060"/>
                </a:solidFill>
              </a:rPr>
              <a:t>wydanie Wprost z transkrypcjami taśm</a:t>
            </a:r>
            <a:endParaRPr lang="pl-PL" sz="900" dirty="0">
              <a:solidFill>
                <a:srgbClr val="002060"/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4788024" y="1707654"/>
            <a:ext cx="1656184" cy="2308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l-PL" sz="900" dirty="0" smtClean="0">
                <a:solidFill>
                  <a:srgbClr val="002060"/>
                </a:solidFill>
              </a:rPr>
              <a:t>II wyd. Wprost z taśmami</a:t>
            </a:r>
            <a:endParaRPr lang="pl-PL" sz="900" dirty="0">
              <a:solidFill>
                <a:srgbClr val="002060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-1980728" y="2571750"/>
            <a:ext cx="4680520" cy="338554"/>
          </a:xfrm>
          <a:prstGeom prst="rect">
            <a:avLst/>
          </a:prstGeom>
          <a:solidFill>
            <a:schemeClr val="bg2"/>
          </a:solidFill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>
            <a:spAutoFit/>
          </a:bodyPr>
          <a:lstStyle/>
          <a:p>
            <a:r>
              <a:rPr lang="pl-PL" sz="800" b="1" dirty="0" smtClean="0">
                <a:latin typeface="+mn-lt"/>
              </a:rPr>
              <a:t>Początek – w  dniu 14.06.2014 </a:t>
            </a:r>
            <a:r>
              <a:rPr lang="pl-PL" sz="800" b="1" dirty="0" err="1" smtClean="0">
                <a:latin typeface="+mn-lt"/>
              </a:rPr>
              <a:t>r</a:t>
            </a:r>
            <a:r>
              <a:rPr lang="pl-PL" sz="800" b="1" dirty="0" smtClean="0">
                <a:latin typeface="+mn-lt"/>
              </a:rPr>
              <a:t>. na portalu internetowym tygodnika „Wprost” ukazał się artykuł pod tytułem: „Handel głową Rostowskiego”.  </a:t>
            </a:r>
            <a:endParaRPr lang="pl-PL" sz="800" dirty="0">
              <a:latin typeface="+mn-lt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539552" y="4835525"/>
            <a:ext cx="20161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400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Zespół Badań i Analiz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483517"/>
          </a:xfrm>
        </p:spPr>
        <p:txBody>
          <a:bodyPr/>
          <a:lstStyle/>
          <a:p>
            <a:r>
              <a:rPr lang="pl-PL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Afera dzień po dniu - udziały% w </a:t>
            </a:r>
            <a:r>
              <a:rPr lang="pl-PL" sz="2000" u="sng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4+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67544" y="1779662"/>
          <a:ext cx="8229600" cy="3178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29508-B10C-4564-8DAA-954442347E8F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555776" y="1275606"/>
            <a:ext cx="1656184" cy="2308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l-PL" sz="900" dirty="0" smtClean="0">
                <a:solidFill>
                  <a:srgbClr val="002060"/>
                </a:solidFill>
              </a:rPr>
              <a:t>Konferencja  </a:t>
            </a:r>
            <a:r>
              <a:rPr lang="pl-PL" sz="900" dirty="0" err="1" smtClean="0">
                <a:solidFill>
                  <a:srgbClr val="002060"/>
                </a:solidFill>
              </a:rPr>
              <a:t>D.Tuska</a:t>
            </a:r>
            <a:r>
              <a:rPr lang="pl-PL" sz="900" dirty="0" smtClean="0">
                <a:solidFill>
                  <a:srgbClr val="002060"/>
                </a:solidFill>
              </a:rPr>
              <a:t> </a:t>
            </a:r>
            <a:endParaRPr lang="pl-PL" sz="900" dirty="0">
              <a:solidFill>
                <a:srgbClr val="002060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979712" y="1851670"/>
            <a:ext cx="1656184" cy="2308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l-PL" sz="900" dirty="0" smtClean="0">
                <a:solidFill>
                  <a:srgbClr val="002060"/>
                </a:solidFill>
              </a:rPr>
              <a:t>Wejście ABW do red. Wprost</a:t>
            </a:r>
            <a:endParaRPr lang="pl-PL" sz="900" dirty="0">
              <a:solidFill>
                <a:srgbClr val="002060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724128" y="1203598"/>
            <a:ext cx="1656184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l-PL" sz="900" dirty="0" smtClean="0">
                <a:solidFill>
                  <a:srgbClr val="002060"/>
                </a:solidFill>
              </a:rPr>
              <a:t>wotum zaufania dla rządu</a:t>
            </a:r>
          </a:p>
          <a:p>
            <a:endParaRPr lang="pl-PL" sz="900" dirty="0">
              <a:solidFill>
                <a:srgbClr val="002060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203848" y="1851670"/>
            <a:ext cx="1656184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l-PL" sz="900" dirty="0" smtClean="0">
                <a:solidFill>
                  <a:srgbClr val="002060"/>
                </a:solidFill>
              </a:rPr>
              <a:t>Konferencja prasowa Min sprawiedliwości i prokuratury</a:t>
            </a:r>
            <a:endParaRPr lang="pl-PL" sz="900" dirty="0">
              <a:solidFill>
                <a:srgbClr val="002060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971600" y="1491630"/>
            <a:ext cx="1656184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l-PL" sz="900" dirty="0" smtClean="0">
                <a:solidFill>
                  <a:srgbClr val="002060"/>
                </a:solidFill>
              </a:rPr>
              <a:t>wydanie Wprost z transkrypcjami taśm</a:t>
            </a:r>
            <a:endParaRPr lang="pl-PL" sz="900" dirty="0">
              <a:solidFill>
                <a:srgbClr val="002060"/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4788024" y="1707654"/>
            <a:ext cx="1656184" cy="2308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l-PL" sz="900" dirty="0" smtClean="0">
                <a:solidFill>
                  <a:srgbClr val="002060"/>
                </a:solidFill>
              </a:rPr>
              <a:t>II wyd. Wprost z taśmami</a:t>
            </a:r>
            <a:endParaRPr lang="pl-PL" sz="900" dirty="0">
              <a:solidFill>
                <a:srgbClr val="002060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-1764704" y="2571750"/>
            <a:ext cx="4680520" cy="338554"/>
          </a:xfrm>
          <a:prstGeom prst="rect">
            <a:avLst/>
          </a:prstGeom>
          <a:solidFill>
            <a:schemeClr val="bg2"/>
          </a:solidFill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>
            <a:spAutoFit/>
          </a:bodyPr>
          <a:lstStyle/>
          <a:p>
            <a:r>
              <a:rPr lang="pl-PL" sz="800" b="1" dirty="0" smtClean="0">
                <a:latin typeface="+mn-lt"/>
              </a:rPr>
              <a:t>Początek – w  dniu 14.06.2014 </a:t>
            </a:r>
            <a:r>
              <a:rPr lang="pl-PL" sz="800" b="1" dirty="0" err="1" smtClean="0">
                <a:latin typeface="+mn-lt"/>
              </a:rPr>
              <a:t>r</a:t>
            </a:r>
            <a:r>
              <a:rPr lang="pl-PL" sz="800" b="1" dirty="0" smtClean="0">
                <a:latin typeface="+mn-lt"/>
              </a:rPr>
              <a:t>. na portalu internetowym tygodnika „Wprost” ukazał się artykuł pod tytułem: „Handel głową Rostowskiego”.  </a:t>
            </a:r>
            <a:endParaRPr lang="pl-PL" sz="800" dirty="0">
              <a:latin typeface="+mn-lt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683568" y="4835525"/>
            <a:ext cx="20161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400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Zespół Badań i Analiz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539552" y="771550"/>
          <a:ext cx="7438066" cy="3541047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82415"/>
                <a:gridCol w="2274330"/>
                <a:gridCol w="2206352"/>
                <a:gridCol w="521185"/>
                <a:gridCol w="566180"/>
                <a:gridCol w="443942"/>
                <a:gridCol w="401080"/>
                <a:gridCol w="538558"/>
                <a:gridCol w="304024"/>
              </a:tblGrid>
              <a:tr h="2953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l-PL" sz="800" u="none" strike="noStrike" dirty="0"/>
                        <a:t> 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800" u="none" strike="noStrike" dirty="0"/>
                        <a:t>Total </a:t>
                      </a:r>
                      <a:r>
                        <a:rPr lang="pl-PL" sz="800" u="none" strike="noStrike" dirty="0" err="1"/>
                        <a:t>Individuals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4090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u="none" strike="noStrike"/>
                        <a:t> </a:t>
                      </a:r>
                      <a:endParaRPr lang="pl-PL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u="none" strike="noStrike"/>
                        <a:t>tytuł</a:t>
                      </a:r>
                      <a:endParaRPr lang="pl-PL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u="none" strike="noStrike" dirty="0"/>
                        <a:t>opis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u="none" strike="noStrike"/>
                        <a:t>stacja</a:t>
                      </a:r>
                      <a:endParaRPr lang="pl-PL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u="none" strike="noStrike"/>
                        <a:t>data</a:t>
                      </a:r>
                      <a:endParaRPr lang="pl-PL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u="none" strike="noStrike"/>
                        <a:t>Start time</a:t>
                      </a:r>
                      <a:endParaRPr lang="pl-PL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u="none" strike="noStrike"/>
                        <a:t>Duration</a:t>
                      </a:r>
                      <a:endParaRPr lang="pl-PL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u="none" strike="noStrike"/>
                        <a:t>widownia</a:t>
                      </a:r>
                      <a:endParaRPr lang="pl-PL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u="none" strike="noStrike"/>
                        <a:t>udz%</a:t>
                      </a:r>
                      <a:endParaRPr lang="pl-PL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</a:tr>
              <a:tr h="154090"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/>
                        <a:t>1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/>
                        <a:t>TELEEXPRESS EXTRA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/>
                        <a:t> 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TVP INFO 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22-06-2014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17:15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0:15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1 457 049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13.1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</a:tr>
              <a:tr h="154090"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/>
                        <a:t>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/>
                        <a:t>DZIS WIECZOREM /PROG.PUBL.POL./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/>
                        <a:t>R.BEGER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TVP INFO 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25-06-2014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20:37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0:16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874 017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6.0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</a:tr>
              <a:tr h="154090"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/>
                        <a:t>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TO JEST TEMAT /REP./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/>
                        <a:t>WYDANIE SPECJALNE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/>
                        <a:t>TVP INFO 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23-06-2014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/>
                        <a:t>17:29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/>
                        <a:t>0:26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/>
                        <a:t>838 705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10.0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</a:tr>
              <a:tr h="154090"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/>
                        <a:t>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KONFERENCJA PRASOWA /RELACJA/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D.TUSK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TVP INFO 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16-06-2014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15:01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1:02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/>
                        <a:t>834 292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13.3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</a:tr>
              <a:tr h="154090"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/>
                        <a:t>5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TVP INFO - SERWIS INFORMACYJNY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/>
                        <a:t>WYDANIE SPECJALNE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TVP INFO 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25-06-2014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20:53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0:56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824 457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5.7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</a:tr>
              <a:tr h="154090"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/>
                        <a:t>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DZIS WIECZOREM /PROG.PUBL.POL./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R.SOWA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TVP INFO 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16-06-2014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20:19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0:22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/>
                        <a:t>787 666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5.8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</a:tr>
              <a:tr h="154090"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/>
                        <a:t>7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MINELA DWUDZIESTA /PROG.PUBL./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 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TVP INFO 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19-06-2014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20:13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1:26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/>
                        <a:t>785 995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5.1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</a:tr>
              <a:tr h="163947"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/>
                        <a:t>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/>
                        <a:t>TVP INFO - SERWIS INFORMACYJNY WYD. SPECJ.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 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TVP INFO 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19-06-2014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17:28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0:31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769 764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/>
                        <a:t>7.6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</a:tr>
              <a:tr h="154090"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/>
                        <a:t>9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KROPKA NAD I /PROG.PUB./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B.SIENKIEWICZ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TVN24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16-06-2014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20:04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0:31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738 146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/>
                        <a:t>5.6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</a:tr>
              <a:tr h="154090"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/>
                        <a:t>10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PANORAMA DNIA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WYDANIE SPECJALNE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TVP INFO 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25-06-2014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21:50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1:10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731 075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/>
                        <a:t>6.0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</a:tr>
              <a:tr h="154090"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/>
                        <a:t>11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KONFERENCJA PRASOWA /RELACJA/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D.TUSK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TVN24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16-06-2014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15:00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1:02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719 529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11.5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</a:tr>
              <a:tr h="154090"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/>
                        <a:t>12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BEZ RETUSZU /PROG.PUBL./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/>
                        <a:t> 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TVP INFO 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22-06-2014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20:27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1:06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714 809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4.5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</a:tr>
              <a:tr h="154090"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/>
                        <a:t>13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/>
                        <a:t>MINELA DWUDZIESTA /PROG.PUBL./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/>
                        <a:t>M.BONI + H.SMOLARZ + M.BLASZCZAK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TVP INFO 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16-06-2014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20:41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0:35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708 904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/>
                        <a:t>5.0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</a:tr>
              <a:tr h="154090"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/>
                        <a:t>14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KAWA NA LAWE /PROG.PUBL./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/>
                        <a:t> 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TVN24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22-06-2014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10:42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1:03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707 835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/>
                        <a:t>7.4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</a:tr>
              <a:tr h="154090"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/>
                        <a:t>15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FAKTY PO FAKTACH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P.GLINSKI + A.CELINSKI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TVN24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25-06-2014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20:00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0:16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703 944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/>
                        <a:t>5.1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</a:tr>
              <a:tr h="154090"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/>
                        <a:t>16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TVP INFO - SERWIS INFORMACYJNY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WYD.SPECJ.AFERA PODSLUCHOWA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TVP INFO 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16-06-2014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21:17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0:22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673 793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/>
                        <a:t>4.6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</a:tr>
              <a:tr h="154090"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/>
                        <a:t>17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DZIS WIECZOREM /PROG.PUBL.POL./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B.KEMPA + S.NIESIOLOWSKI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TVP INFO 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23-06-2014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20:41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0:15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670 763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/>
                        <a:t>4.9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</a:tr>
              <a:tr h="154090"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/>
                        <a:t>18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FORUM /PROG.PUBLICYSTYCZNY/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 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TVP INFO 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20-06-2014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20:17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0:27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659 156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/>
                        <a:t>4.8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</a:tr>
              <a:tr h="154090"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/>
                        <a:t>19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KROPKA NAD I /PROG.PUB./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/>
                        <a:t>J.PALIKOT + L.MILLER + K.MARCINKIEWICZ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/>
                        <a:t>TVN24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25-06-2014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20:16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0:54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648 680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/>
                        <a:t>4.5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</a:tr>
              <a:tr h="154090"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/>
                        <a:t>20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MINELA DWUDZIESTA /PROG.PUBL./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A.WOLK-LONIEWSKA + A.STANKIEWICZ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TVP INFO 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/>
                        <a:t>15-06-2014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20:14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0:12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/>
                        <a:t>647 176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/>
                        <a:t>4.3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/>
                </a:tc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534"/>
          </a:xfrm>
        </p:spPr>
        <p:txBody>
          <a:bodyPr/>
          <a:lstStyle/>
          <a:p>
            <a:r>
              <a:rPr lang="pl-PL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TOP 20 (programy powyżej 6 minut)  15 – 25 czerwca w </a:t>
            </a:r>
            <a:r>
              <a:rPr lang="pl-PL" sz="2000" u="sng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4+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29508-B10C-4564-8DAA-954442347E8F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  <p:pic>
        <p:nvPicPr>
          <p:cNvPr id="8" name="Obraz 14" descr="tvn2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11910"/>
            <a:ext cx="216023" cy="2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14" descr="tvn2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427734"/>
            <a:ext cx="225889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az 14" descr="tvn2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291830"/>
            <a:ext cx="288032" cy="275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az 15" descr="TVP Inf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579862"/>
            <a:ext cx="50405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raz 15" descr="TVP Inf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275606"/>
            <a:ext cx="720080" cy="1110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Obraz 15" descr="TVP Inf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643758"/>
            <a:ext cx="585266" cy="1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Obraz 15" descr="TVP Inf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003798"/>
            <a:ext cx="585266" cy="1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Obraz 14" descr="tvn2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787774"/>
            <a:ext cx="225889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pole tekstowe 16"/>
          <p:cNvSpPr txBox="1"/>
          <p:nvPr/>
        </p:nvSpPr>
        <p:spPr>
          <a:xfrm>
            <a:off x="0" y="4805363"/>
            <a:ext cx="20161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400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Zespół Badań i Analiz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otywwiosna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Motywwiosna</Template>
  <TotalTime>18953</TotalTime>
  <Words>576</Words>
  <Application>Microsoft Office PowerPoint</Application>
  <PresentationFormat>Pokaz na ekranie (16:9)</PresentationFormat>
  <Paragraphs>243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Motywwiosna</vt:lpstr>
      <vt:lpstr>Wskaźniki stacji informacyjnych  (afera podsłuchowa)  w dniach 15 – 25 czerwca 2014</vt:lpstr>
      <vt:lpstr>główne stacje informacyjne – zasięg odbioru 14.06 - 25.06.2014 w 4+</vt:lpstr>
      <vt:lpstr>Śr. wskaźniki stacji informacyjnych w 4+</vt:lpstr>
      <vt:lpstr>Afera dzień po dniu - widownia w 4+</vt:lpstr>
      <vt:lpstr>Afera dzień po dniu - udziały% w 4+</vt:lpstr>
      <vt:lpstr>TOP 20 (programy powyżej 6 minut)  15 – 25 czerwca w 4+</vt:lpstr>
    </vt:vector>
  </TitlesOfParts>
  <Company>TVP 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p26864</dc:creator>
  <cp:lastModifiedBy> </cp:lastModifiedBy>
  <cp:revision>1894</cp:revision>
  <dcterms:created xsi:type="dcterms:W3CDTF">2010-03-15T07:28:41Z</dcterms:created>
  <dcterms:modified xsi:type="dcterms:W3CDTF">2014-06-27T09:14:47Z</dcterms:modified>
</cp:coreProperties>
</file>