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9" r:id="rId11"/>
    <p:sldId id="263" r:id="rId12"/>
    <p:sldId id="273" r:id="rId13"/>
    <p:sldId id="266" r:id="rId14"/>
    <p:sldId id="270" r:id="rId15"/>
    <p:sldId id="271" r:id="rId16"/>
    <p:sldId id="264" r:id="rId17"/>
  </p:sldIdLst>
  <p:sldSz cx="6858000" cy="9906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256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963E-809D-45CE-A57D-C1FE7F76F504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926E-20DB-40A1-BEDF-5ADF49683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pic>
        <p:nvPicPr>
          <p:cNvPr id="5" name="Obraz 4" descr="BOD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3368824"/>
            <a:ext cx="4561164" cy="34795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340768" y="1424608"/>
            <a:ext cx="4547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>
                <a:latin typeface="Impact" pitchFamily="34" charset="0"/>
              </a:rPr>
              <a:t>AMANCI TAMTYCH LAT</a:t>
            </a:r>
            <a:endParaRPr lang="pl-PL" sz="4000" dirty="0">
              <a:latin typeface="Impact" pitchFamily="34" charset="0"/>
            </a:endParaRPr>
          </a:p>
        </p:txBody>
      </p:sp>
      <p:pic>
        <p:nvPicPr>
          <p:cNvPr id="6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216696"/>
            <a:ext cx="4550386" cy="34520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772816" y="351284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entury Gothic" pitchFamily="34" charset="0"/>
              </a:rPr>
              <a:t>Filip Bobek</a:t>
            </a:r>
          </a:p>
          <a:p>
            <a:pPr algn="ctr"/>
            <a:r>
              <a:rPr lang="pl-PL" sz="2000" dirty="0" smtClean="0">
                <a:latin typeface="Century Gothic" pitchFamily="34" charset="0"/>
              </a:rPr>
              <a:t>Aleksander Żabczyński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400" dirty="0" smtClean="0">
                <a:latin typeface="Century Gothic" pitchFamily="34" charset="0"/>
              </a:rPr>
              <a:t>Bartłomiej </a:t>
            </a:r>
            <a:r>
              <a:rPr lang="pl-PL" sz="2400" dirty="0" err="1" smtClean="0">
                <a:latin typeface="Century Gothic" pitchFamily="34" charset="0"/>
              </a:rPr>
              <a:t>Kotschedoff</a:t>
            </a:r>
            <a:endParaRPr lang="pl-PL" sz="24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Adolf Dymsza</a:t>
            </a:r>
            <a:endParaRPr lang="pl-PL" sz="2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664" y="848544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TWÓRCY</a:t>
            </a:r>
            <a:br>
              <a:rPr lang="pl-PL" sz="4000" dirty="0" smtClean="0">
                <a:latin typeface="Impact" pitchFamily="34" charset="0"/>
              </a:rPr>
            </a:br>
            <a:endParaRPr lang="pl-PL" sz="4000" dirty="0"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92696" y="2216696"/>
            <a:ext cx="55446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entury Gothic" pitchFamily="34" charset="0"/>
              </a:rPr>
              <a:t>Scenariusz: Piotr Derewenda</a:t>
            </a:r>
          </a:p>
          <a:p>
            <a:pPr algn="ctr"/>
            <a:r>
              <a:rPr lang="pl-PL" sz="2000" dirty="0" smtClean="0">
                <a:latin typeface="Century Gothic" pitchFamily="34" charset="0"/>
              </a:rPr>
              <a:t>Doman Nowakowski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Reżyseria: </a:t>
            </a:r>
            <a:r>
              <a:rPr lang="pl-PL" sz="2000" dirty="0">
                <a:latin typeface="Century Gothic" pitchFamily="34" charset="0"/>
              </a:rPr>
              <a:t>Michał </a:t>
            </a:r>
            <a:r>
              <a:rPr lang="pl-PL" sz="2000" dirty="0" smtClean="0">
                <a:latin typeface="Century Gothic" pitchFamily="34" charset="0"/>
              </a:rPr>
              <a:t>Kwieciński</a:t>
            </a:r>
          </a:p>
          <a:p>
            <a:pPr algn="ctr"/>
            <a:r>
              <a:rPr lang="pl-PL" sz="2000" dirty="0">
                <a:latin typeface="Century Gothic" pitchFamily="34" charset="0"/>
              </a:rPr>
              <a:t>Michał </a:t>
            </a:r>
            <a:r>
              <a:rPr lang="pl-PL" sz="2000" dirty="0" smtClean="0">
                <a:latin typeface="Century Gothic" pitchFamily="34" charset="0"/>
              </a:rPr>
              <a:t>Rosa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Reżyser </a:t>
            </a:r>
            <a:r>
              <a:rPr lang="pl-PL" sz="2000" dirty="0">
                <a:latin typeface="Century Gothic" pitchFamily="34" charset="0"/>
              </a:rPr>
              <a:t>obsady</a:t>
            </a:r>
            <a:r>
              <a:rPr lang="pl-PL" sz="2000" dirty="0" smtClean="0">
                <a:latin typeface="Century Gothic" pitchFamily="34" charset="0"/>
              </a:rPr>
              <a:t>: </a:t>
            </a:r>
            <a:r>
              <a:rPr lang="pl-PL" sz="2000" dirty="0">
                <a:latin typeface="Century Gothic" pitchFamily="34" charset="0"/>
              </a:rPr>
              <a:t>Marta </a:t>
            </a:r>
            <a:r>
              <a:rPr lang="pl-PL" sz="2000" dirty="0" smtClean="0">
                <a:latin typeface="Century Gothic" pitchFamily="34" charset="0"/>
              </a:rPr>
              <a:t>Kownacka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>
                <a:latin typeface="Century Gothic" pitchFamily="34" charset="0"/>
              </a:rPr>
              <a:t>Redakcja</a:t>
            </a:r>
            <a:r>
              <a:rPr lang="pl-PL" sz="2000" dirty="0" smtClean="0">
                <a:latin typeface="Century Gothic" pitchFamily="34" charset="0"/>
              </a:rPr>
              <a:t>: </a:t>
            </a:r>
            <a:r>
              <a:rPr lang="pl-PL" sz="2000" dirty="0">
                <a:latin typeface="Century Gothic" pitchFamily="34" charset="0"/>
              </a:rPr>
              <a:t>Anna </a:t>
            </a:r>
            <a:r>
              <a:rPr lang="pl-PL" sz="2000" dirty="0" smtClean="0">
                <a:latin typeface="Century Gothic" pitchFamily="34" charset="0"/>
              </a:rPr>
              <a:t>Gronowska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Zdjęcia: </a:t>
            </a:r>
            <a:r>
              <a:rPr lang="pl-PL" sz="2000" dirty="0">
                <a:latin typeface="Century Gothic" pitchFamily="34" charset="0"/>
              </a:rPr>
              <a:t>Kamil </a:t>
            </a:r>
            <a:r>
              <a:rPr lang="pl-PL" sz="2000" dirty="0" smtClean="0">
                <a:latin typeface="Century Gothic" pitchFamily="34" charset="0"/>
              </a:rPr>
              <a:t>Płocki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>
                <a:latin typeface="Century Gothic" pitchFamily="34" charset="0"/>
              </a:rPr>
              <a:t>Kierownik produkcji Akson Studio</a:t>
            </a:r>
            <a:r>
              <a:rPr lang="pl-PL" sz="2000" dirty="0" smtClean="0">
                <a:latin typeface="Century Gothic" pitchFamily="34" charset="0"/>
              </a:rPr>
              <a:t>: Magdalena Badura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Scenografia: Anna Wunderlich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Kostiumy: Magdalena Biedrzycka</a:t>
            </a:r>
          </a:p>
          <a:p>
            <a:pPr algn="ctr"/>
            <a:endParaRPr lang="pl-PL" sz="2000" dirty="0" smtClean="0">
              <a:latin typeface="Century Gothic" pitchFamily="34" charset="0"/>
            </a:endParaRPr>
          </a:p>
          <a:p>
            <a:pPr algn="ctr"/>
            <a:r>
              <a:rPr lang="pl-PL" sz="2000" dirty="0" smtClean="0">
                <a:latin typeface="Century Gothic" pitchFamily="34" charset="0"/>
              </a:rPr>
              <a:t>Charakteryzacja: Dariusz Krysiak</a:t>
            </a:r>
          </a:p>
          <a:p>
            <a:endParaRPr lang="pl-PL" sz="2000" dirty="0" smtClean="0">
              <a:latin typeface="Century Gothic" pitchFamily="34" charset="0"/>
            </a:endParaRPr>
          </a:p>
          <a:p>
            <a:r>
              <a:rPr lang="pl-PL" sz="2000" dirty="0" smtClean="0">
                <a:latin typeface="Century Gothic" pitchFamily="34" charset="0"/>
              </a:rPr>
              <a:t> </a:t>
            </a:r>
            <a:endParaRPr lang="pl-PL" sz="2000" dirty="0">
              <a:latin typeface="Century Gothic" pitchFamily="34" charset="0"/>
            </a:endParaRPr>
          </a:p>
        </p:txBody>
      </p:sp>
      <p:pic>
        <p:nvPicPr>
          <p:cNvPr id="6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1712640"/>
            <a:ext cx="4550386" cy="34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2696" y="776536"/>
            <a:ext cx="5472608" cy="1800199"/>
          </a:xfrm>
        </p:spPr>
        <p:txBody>
          <a:bodyPr/>
          <a:lstStyle/>
          <a:p>
            <a:r>
              <a:rPr lang="pl-PL" dirty="0" smtClean="0">
                <a:latin typeface="Impact" pitchFamily="34" charset="0"/>
              </a:rPr>
              <a:t>CHOREOGRAFIA </a:t>
            </a:r>
            <a:br>
              <a:rPr lang="pl-PL" dirty="0" smtClean="0">
                <a:latin typeface="Impact" pitchFamily="34" charset="0"/>
              </a:rPr>
            </a:br>
            <a:r>
              <a:rPr lang="pl-PL" dirty="0" smtClean="0">
                <a:latin typeface="Impact" pitchFamily="34" charset="0"/>
              </a:rPr>
              <a:t>I MUZYKA</a:t>
            </a:r>
            <a:endParaRPr lang="pl-PL" dirty="0">
              <a:latin typeface="Impact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64704" y="3152800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entury Gothic" pitchFamily="34" charset="0"/>
              </a:rPr>
              <a:t>Choreografia: Agnieszka Brańska</a:t>
            </a:r>
          </a:p>
          <a:p>
            <a:pPr algn="ctr"/>
            <a:r>
              <a:rPr lang="pl-PL" dirty="0" err="1" smtClean="0">
                <a:latin typeface="Century Gothic" pitchFamily="34" charset="0"/>
              </a:rPr>
              <a:t>Agustin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Egurrola</a:t>
            </a:r>
            <a:endParaRPr lang="pl-PL" dirty="0" smtClean="0">
              <a:latin typeface="Century Gothic" pitchFamily="34" charset="0"/>
            </a:endParaRP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Autor tekstów: Jacek Cygan</a:t>
            </a: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Kompozytorzy: Misza </a:t>
            </a:r>
            <a:r>
              <a:rPr lang="pl-PL" dirty="0" err="1" smtClean="0">
                <a:latin typeface="Century Gothic" pitchFamily="34" charset="0"/>
              </a:rPr>
              <a:t>Hairulin</a:t>
            </a:r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Piotr Komorowski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Marcin </a:t>
            </a:r>
            <a:r>
              <a:rPr lang="pl-PL" dirty="0" err="1" smtClean="0">
                <a:latin typeface="Century Gothic" pitchFamily="34" charset="0"/>
              </a:rPr>
              <a:t>Macuk</a:t>
            </a:r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Grzegorz Jabłoński</a:t>
            </a: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Kierownik muzyczny:  Paweł </a:t>
            </a:r>
            <a:r>
              <a:rPr lang="pl-PL" dirty="0" err="1" smtClean="0">
                <a:latin typeface="Century Gothic" pitchFamily="34" charset="0"/>
              </a:rPr>
              <a:t>Lucewicz</a:t>
            </a:r>
            <a:endParaRPr lang="pl-PL" dirty="0" smtClean="0">
              <a:latin typeface="Century Gothic" pitchFamily="34" charset="0"/>
            </a:endParaRP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Konsultant muzyczny: Anna Malarowska</a:t>
            </a: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Trenerzy wokalni: Magdalena </a:t>
            </a:r>
            <a:r>
              <a:rPr lang="pl-PL" dirty="0" err="1" smtClean="0">
                <a:latin typeface="Century Gothic" pitchFamily="34" charset="0"/>
              </a:rPr>
              <a:t>Navarete</a:t>
            </a:r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Andres </a:t>
            </a:r>
            <a:r>
              <a:rPr lang="pl-PL" dirty="0" err="1" smtClean="0">
                <a:latin typeface="Century Gothic" pitchFamily="34" charset="0"/>
              </a:rPr>
              <a:t>Martorell</a:t>
            </a:r>
            <a:endParaRPr lang="pl-PL" dirty="0" smtClean="0">
              <a:latin typeface="Century Gothic" pitchFamily="34" charset="0"/>
            </a:endParaRPr>
          </a:p>
          <a:p>
            <a:endParaRPr lang="pl-PL" dirty="0"/>
          </a:p>
        </p:txBody>
      </p:sp>
      <p:pic>
        <p:nvPicPr>
          <p:cNvPr id="6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360712"/>
            <a:ext cx="4550386" cy="34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4704" y="776536"/>
            <a:ext cx="5328592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TWÓRCY O SERIALU</a:t>
            </a:r>
            <a:endParaRPr lang="pl-PL" sz="4000" dirty="0">
              <a:latin typeface="Impact" pitchFamily="34" charset="0"/>
            </a:endParaRPr>
          </a:p>
        </p:txBody>
      </p:sp>
      <p:pic>
        <p:nvPicPr>
          <p:cNvPr id="5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072680"/>
            <a:ext cx="4550386" cy="34520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48680" y="2360712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i="1" dirty="0" smtClean="0">
              <a:latin typeface="Century Gothic" pitchFamily="34" charset="0"/>
            </a:endParaRPr>
          </a:p>
          <a:p>
            <a:pPr algn="ctr"/>
            <a:r>
              <a:rPr lang="pl-PL" sz="1400" i="1" dirty="0" smtClean="0">
                <a:latin typeface="Century Gothic" pitchFamily="34" charset="0"/>
              </a:rPr>
              <a:t>Ten serial nie będzie zwykłym serialem historyczno- biograficznym, choć już samo to jest wielkim wyzwaniem scenograficznym</a:t>
            </a:r>
          </a:p>
          <a:p>
            <a:pPr algn="ctr"/>
            <a:r>
              <a:rPr lang="pl-PL" sz="1400" i="1" dirty="0" smtClean="0">
                <a:latin typeface="Century Gothic" pitchFamily="34" charset="0"/>
              </a:rPr>
              <a:t> i atrakcją dla widzów. „Bodo” jednak będzie serialem szczególnym. Po raz pierwszy odtworzymy atmosferę kabaretów, teatrzyków i pierwszych polskich planów filmowych – czyli tę zapomnianą aurę. Wymaga to środków, nawet gdybyśmy chcieli jedynie przedstawić scenografię chociażby poprawnie. Nasze ambicje sięgają dalej. Wsparciem będą efekty komputerowe: możliwość „wymazania” nowoczesnych budynków czy elementów scenografii, co stanowi ułatwienie, ale efekty nie zbudują wszystkiego. Życiorys Eugeniusza Bodo i napisany na jego podstawie scenariusz jest bogaty. Kolejne epizody rozgrywają się w sceneriach: Łodzi, Poznania, Berlina, Lwowa, a nawet w Algierii - przed nami więc dużo fantastycznej pracy, ale też ogrom nakładów finansowych, by urealnić świat bohatera.</a:t>
            </a:r>
            <a:endParaRPr lang="pl-PL" sz="1400" i="1" dirty="0"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429000" y="5961112"/>
            <a:ext cx="3010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ANNA WUNDERLICH 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scenograf</a:t>
            </a:r>
            <a:endParaRPr lang="pl-PL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2" y="1424608"/>
            <a:ext cx="5976664" cy="3145654"/>
          </a:xfrm>
        </p:spPr>
        <p:txBody>
          <a:bodyPr>
            <a:noAutofit/>
          </a:bodyPr>
          <a:lstStyle/>
          <a:p>
            <a:pPr algn="ctr"/>
            <a:endParaRPr lang="pl-PL" sz="1400" i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l-PL" sz="1400" i="1" dirty="0" smtClean="0">
                <a:latin typeface="Century Gothic" pitchFamily="34" charset="0"/>
              </a:rPr>
              <a:t>	Filmowa opowieść o Eugeniuszu Bodo to duże wyzwanie dla </a:t>
            </a:r>
            <a:r>
              <a:rPr lang="pl-PL" sz="1400" i="1" dirty="0" err="1" smtClean="0">
                <a:latin typeface="Century Gothic" pitchFamily="34" charset="0"/>
              </a:rPr>
              <a:t>kostiumografa</a:t>
            </a:r>
            <a:r>
              <a:rPr lang="pl-PL" sz="1400" i="1" dirty="0" smtClean="0">
                <a:latin typeface="Century Gothic" pitchFamily="34" charset="0"/>
              </a:rPr>
              <a:t>. 25 lat życia naszego bohatera jest czasem licznych zmian w modzie, obyczajowości i wyglądzie świata. Tak naprawdę 4 epoki w kostiumie. Od pierwszej wojny światowej, przez szalone lata dwudzieste, rozkwit i kryzys lat trzydziestych –  do katastrofy kolejnej wojny. Zależy mi bardzo, by poprzez kostium jak najwyraźniej pokazać płynący czas </a:t>
            </a:r>
          </a:p>
          <a:p>
            <a:pPr algn="ctr">
              <a:buNone/>
            </a:pPr>
            <a:r>
              <a:rPr lang="pl-PL" sz="1400" i="1" dirty="0" smtClean="0">
                <a:latin typeface="Century Gothic" pitchFamily="34" charset="0"/>
              </a:rPr>
              <a:t>i zmiany zachodzące zarówno w życiu bohatera, jak i otaczającej go rzeczywistości. Ta opowieść to również historia rozwoju i rozkwitu polskiego kabaretu - od prowincjonalnych scenek po wielkie rewie w amerykańskim stylu, a także okazja do odtworzenia wyglądu i atmosfery przedwojennego planu filmowego. Jak widać wszystkie te tematy wymagają kostiumów z jednej strony wiernych historycznie, ale również na tyle fascynujących, żeby zauroczyć współczesnego widza</a:t>
            </a:r>
          </a:p>
          <a:p>
            <a:pPr algn="ctr">
              <a:buNone/>
            </a:pPr>
            <a:r>
              <a:rPr lang="pl-PL" sz="1400" i="1" dirty="0" smtClean="0">
                <a:latin typeface="Century Gothic" pitchFamily="34" charset="0"/>
              </a:rPr>
              <a:t> i pozwolić mu poczuć urodę i smak minionego czasu.</a:t>
            </a:r>
            <a:endParaRPr lang="pl-PL" sz="1400" i="1" dirty="0">
              <a:latin typeface="Century Gothic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68960" y="52410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MAGDALENA BIEDRZYCKA </a:t>
            </a:r>
          </a:p>
          <a:p>
            <a:pPr algn="ctr"/>
            <a:r>
              <a:rPr lang="pl-PL" dirty="0" err="1" smtClean="0">
                <a:latin typeface="Century Gothic" pitchFamily="34" charset="0"/>
              </a:rPr>
              <a:t>kostiumograf</a:t>
            </a:r>
            <a:endParaRPr lang="pl-PL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48680" y="2360712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Century Gothic" pitchFamily="34" charset="0"/>
              </a:rPr>
              <a:t>Casting w naszym serialu miał wiodące znaczenie. Realizacja serialu o Eugeniuszu Bodo wywołała poruszenie w środowisku aktorskim. Szansa zagrania prawdziwej postaci z historii polskiego filmu, czy show businessu nie zdarza się często. Stwarza to niespotykane możliwości kreacji aktorskiej, najbardziej szanowani</a:t>
            </a:r>
          </a:p>
          <a:p>
            <a:pPr algn="ctr"/>
            <a:r>
              <a:rPr lang="pl-PL" sz="1600" i="1" dirty="0" smtClean="0">
                <a:latin typeface="Century Gothic" pitchFamily="34" charset="0"/>
              </a:rPr>
              <a:t> i zajęci aktorzy wyrazili ogromne zainteresowanie tym projektem. Znaleźliśmy też zupełnie nowe twarze. Zagranie Eugeniusza Bodo, Adolfa Dymszy, Zuli Pogorzelskiej, Konrada Toma czy generała Wieniawy-Długoszowskiego jest aktorskim marzeniem, daje szansę zaprezentowania kunsztu i zaistnienia na stałe </a:t>
            </a:r>
          </a:p>
          <a:p>
            <a:pPr algn="ctr"/>
            <a:r>
              <a:rPr lang="pl-PL" sz="1600" i="1" dirty="0" smtClean="0">
                <a:latin typeface="Century Gothic" pitchFamily="34" charset="0"/>
              </a:rPr>
              <a:t>w świadomości widzów. </a:t>
            </a:r>
          </a:p>
          <a:p>
            <a:pPr algn="ctr"/>
            <a:endParaRPr lang="pl-PL" sz="1600" i="1" dirty="0" smtClean="0">
              <a:latin typeface="Century Gothic" pitchFamily="34" charset="0"/>
            </a:endParaRPr>
          </a:p>
          <a:p>
            <a:pPr algn="ctr"/>
            <a:r>
              <a:rPr lang="pl-PL" sz="1600" i="1" dirty="0" smtClean="0">
                <a:latin typeface="Century Gothic" pitchFamily="34" charset="0"/>
              </a:rPr>
              <a:t>Dla reżysera castingu jest to fantastyczne wyzwanie. </a:t>
            </a:r>
            <a:endParaRPr lang="pl-PL" sz="1600" i="1" dirty="0">
              <a:latin typeface="Century Gothic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29000" y="68252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entury Gothic" pitchFamily="34" charset="0"/>
              </a:rPr>
              <a:t>MARTA KOWNACKA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reżyser obsady</a:t>
            </a:r>
            <a:endParaRPr lang="pl-PL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4704" y="920552"/>
            <a:ext cx="5328592" cy="1651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Impact" pitchFamily="34" charset="0"/>
              </a:rPr>
              <a:t>PRODUCENT WYKONAWCZY</a:t>
            </a:r>
            <a:br>
              <a:rPr lang="pl-PL" dirty="0" smtClean="0">
                <a:latin typeface="Impact" pitchFamily="34" charset="0"/>
              </a:rPr>
            </a:br>
            <a:r>
              <a:rPr lang="pl-PL" dirty="0" smtClean="0">
                <a:latin typeface="Impact" pitchFamily="34" charset="0"/>
              </a:rPr>
              <a:t>AKSON STUDIO </a:t>
            </a:r>
            <a:endParaRPr lang="pl-PL" dirty="0"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8680" y="3152800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entury Gothic" pitchFamily="34" charset="0"/>
              </a:rPr>
              <a:t>Akson Studio to czołowa firma producencka w Polsce, obecna na rynku od dwudziestu lat. </a:t>
            </a: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Doświadczenie: 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30 filmów kinowych i telewizyjnych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35 seriali telewizyjnych (ponad 3000 odcinków)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130 spektakli dla Teatru Telewizji </a:t>
            </a:r>
          </a:p>
          <a:p>
            <a:pPr algn="ctr"/>
            <a:endParaRPr lang="pl-PL" dirty="0" smtClean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Akson Studio współpracuje z wybitnymi twórcami, m.in. z: Andrzejem Wajdą, Martą Meszaros, Jerzym Skolimowskim, Romanem Polańskim, Pawłem Edelmanem, Janem Jakubem Kolskim, Feliksem Falkiem. </a:t>
            </a:r>
          </a:p>
        </p:txBody>
      </p:sp>
      <p:pic>
        <p:nvPicPr>
          <p:cNvPr id="6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648744"/>
            <a:ext cx="4550386" cy="3452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6609184"/>
            <a:ext cx="14653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856" y="7113240"/>
            <a:ext cx="1372617" cy="196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897216"/>
            <a:ext cx="1494094" cy="214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7152" y="6465168"/>
            <a:ext cx="1349662" cy="189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sia\AppData\Local\Microsoft\Windows\Temporary Internet Files\Content.Outlook\WWKWZ86F\bodo prezentacja ikona k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75" y="0"/>
            <a:ext cx="7604007" cy="1013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656" y="272480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BODO TO</a:t>
            </a:r>
            <a:endParaRPr lang="pl-PL" sz="4000" dirty="0">
              <a:latin typeface="Impact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24744" y="1784648"/>
            <a:ext cx="49685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latin typeface="Century Gothic" pitchFamily="34" charset="0"/>
              </a:rPr>
              <a:t>Serial muzyczno-taneczny, </a:t>
            </a:r>
            <a:r>
              <a:rPr lang="pl-PL" sz="1600" dirty="0">
                <a:latin typeface="Century Gothic" pitchFamily="34" charset="0"/>
              </a:rPr>
              <a:t>osadzony w latach </a:t>
            </a:r>
            <a:r>
              <a:rPr lang="pl-PL" sz="1600" dirty="0" smtClean="0">
                <a:latin typeface="Century Gothic" pitchFamily="34" charset="0"/>
              </a:rPr>
              <a:t>20. </a:t>
            </a:r>
            <a:r>
              <a:rPr lang="pl-PL" sz="1600">
                <a:latin typeface="Century Gothic" pitchFamily="34" charset="0"/>
              </a:rPr>
              <a:t>i </a:t>
            </a:r>
            <a:r>
              <a:rPr lang="pl-PL" sz="1600" smtClean="0">
                <a:latin typeface="Century Gothic" pitchFamily="34" charset="0"/>
              </a:rPr>
              <a:t>30. </a:t>
            </a:r>
            <a:r>
              <a:rPr lang="pl-PL" sz="1600" dirty="0" smtClean="0">
                <a:latin typeface="Century Gothic" pitchFamily="34" charset="0"/>
              </a:rPr>
              <a:t>XX wieku. Największa </a:t>
            </a:r>
            <a:r>
              <a:rPr lang="pl-PL" sz="1600" dirty="0">
                <a:latin typeface="Century Gothic" pitchFamily="34" charset="0"/>
              </a:rPr>
              <a:t>serialowa produkcja Telewizji Polskiej od kilkunastu </a:t>
            </a:r>
            <a:r>
              <a:rPr lang="pl-PL" sz="1600" dirty="0" smtClean="0">
                <a:latin typeface="Century Gothic" pitchFamily="34" charset="0"/>
              </a:rPr>
              <a:t>lat.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 smtClean="0">
                <a:latin typeface="Century Gothic" pitchFamily="34" charset="0"/>
              </a:rPr>
              <a:t>Opowieść </a:t>
            </a:r>
            <a:r>
              <a:rPr lang="pl-PL" sz="1600" dirty="0">
                <a:latin typeface="Century Gothic" pitchFamily="34" charset="0"/>
              </a:rPr>
              <a:t>o </a:t>
            </a:r>
            <a:r>
              <a:rPr lang="pl-PL" sz="1600" dirty="0" smtClean="0">
                <a:latin typeface="Century Gothic" pitchFamily="34" charset="0"/>
              </a:rPr>
              <a:t>życiu </a:t>
            </a:r>
            <a:r>
              <a:rPr lang="pl-PL" sz="1600" dirty="0">
                <a:latin typeface="Century Gothic" pitchFamily="34" charset="0"/>
              </a:rPr>
              <a:t>Eugeniusza </a:t>
            </a:r>
            <a:r>
              <a:rPr lang="pl-PL" sz="1600" dirty="0" smtClean="0">
                <a:latin typeface="Century Gothic" pitchFamily="34" charset="0"/>
              </a:rPr>
              <a:t>Bodo – wielkiej gwiazdy międzywojennego, polskiego </a:t>
            </a:r>
            <a:r>
              <a:rPr lang="pl-PL" sz="1600" dirty="0">
                <a:latin typeface="Century Gothic" pitchFamily="34" charset="0"/>
              </a:rPr>
              <a:t>kina i kabaretu, aktora, </a:t>
            </a:r>
            <a:r>
              <a:rPr lang="pl-PL" sz="1600" dirty="0" smtClean="0">
                <a:latin typeface="Century Gothic" pitchFamily="34" charset="0"/>
              </a:rPr>
              <a:t>reżysera</a:t>
            </a:r>
            <a:r>
              <a:rPr lang="pl-PL" sz="1600" dirty="0">
                <a:latin typeface="Century Gothic" pitchFamily="34" charset="0"/>
              </a:rPr>
              <a:t>, producenta, biznesmena, bohatera </a:t>
            </a:r>
            <a:r>
              <a:rPr lang="pl-PL" sz="1600" dirty="0" smtClean="0">
                <a:latin typeface="Century Gothic" pitchFamily="34" charset="0"/>
              </a:rPr>
              <a:t>plotek  i </a:t>
            </a:r>
            <a:r>
              <a:rPr lang="pl-PL" sz="1600" dirty="0">
                <a:latin typeface="Century Gothic" pitchFamily="34" charset="0"/>
              </a:rPr>
              <a:t>skandali, obiektu </a:t>
            </a:r>
            <a:r>
              <a:rPr lang="pl-PL" sz="1600" dirty="0" smtClean="0">
                <a:latin typeface="Century Gothic" pitchFamily="34" charset="0"/>
              </a:rPr>
              <a:t>westchnień kobiet </a:t>
            </a:r>
            <a:r>
              <a:rPr lang="pl-PL" sz="1600" dirty="0">
                <a:latin typeface="Century Gothic" pitchFamily="34" charset="0"/>
              </a:rPr>
              <a:t>i idola </a:t>
            </a:r>
            <a:r>
              <a:rPr lang="pl-PL" sz="1600" dirty="0" smtClean="0">
                <a:latin typeface="Century Gothic" pitchFamily="34" charset="0"/>
              </a:rPr>
              <a:t>mężczyzn.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 smtClean="0">
                <a:latin typeface="Century Gothic" pitchFamily="34" charset="0"/>
              </a:rPr>
              <a:t>Niecodzienna tematyka</a:t>
            </a:r>
            <a:r>
              <a:rPr lang="pl-PL" sz="1600" dirty="0">
                <a:latin typeface="Century Gothic" pitchFamily="34" charset="0"/>
              </a:rPr>
              <a:t>, rozmach scenograficzny, </a:t>
            </a:r>
            <a:r>
              <a:rPr lang="pl-PL" sz="1600" dirty="0" smtClean="0">
                <a:latin typeface="Century Gothic" pitchFamily="34" charset="0"/>
              </a:rPr>
              <a:t>widowiskowość, spektakularne układy </a:t>
            </a:r>
            <a:r>
              <a:rPr lang="pl-PL" sz="1600" dirty="0">
                <a:latin typeface="Century Gothic" pitchFamily="34" charset="0"/>
              </a:rPr>
              <a:t>choreograficzne, nowoczesne </a:t>
            </a:r>
            <a:r>
              <a:rPr lang="pl-PL" sz="1600" dirty="0" smtClean="0">
                <a:latin typeface="Century Gothic" pitchFamily="34" charset="0"/>
              </a:rPr>
              <a:t>aranżacje </a:t>
            </a:r>
            <a:r>
              <a:rPr lang="pl-PL" sz="1600" dirty="0">
                <a:latin typeface="Century Gothic" pitchFamily="34" charset="0"/>
              </a:rPr>
              <a:t>starych </a:t>
            </a:r>
            <a:r>
              <a:rPr lang="pl-PL" sz="1600" dirty="0" smtClean="0">
                <a:latin typeface="Century Gothic" pitchFamily="34" charset="0"/>
              </a:rPr>
              <a:t>przebojów międzywojennych.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>
                <a:latin typeface="Century Gothic" pitchFamily="34" charset="0"/>
              </a:rPr>
              <a:t>P</a:t>
            </a:r>
            <a:r>
              <a:rPr lang="pl-PL" sz="1600" dirty="0" smtClean="0">
                <a:latin typeface="Century Gothic" pitchFamily="34" charset="0"/>
              </a:rPr>
              <a:t>rodukcja </a:t>
            </a:r>
            <a:r>
              <a:rPr lang="pl-PL" sz="1600" dirty="0">
                <a:latin typeface="Century Gothic" pitchFamily="34" charset="0"/>
              </a:rPr>
              <a:t>na </a:t>
            </a:r>
            <a:r>
              <a:rPr lang="pl-PL" sz="1600" dirty="0" smtClean="0">
                <a:latin typeface="Century Gothic" pitchFamily="34" charset="0"/>
              </a:rPr>
              <a:t>najwyższym </a:t>
            </a:r>
            <a:r>
              <a:rPr lang="pl-PL" sz="1600" dirty="0">
                <a:latin typeface="Century Gothic" pitchFamily="34" charset="0"/>
              </a:rPr>
              <a:t>poziomie, do </a:t>
            </a:r>
            <a:r>
              <a:rPr lang="pl-PL" sz="1600" dirty="0" smtClean="0">
                <a:latin typeface="Century Gothic" pitchFamily="34" charset="0"/>
              </a:rPr>
              <a:t>której zaproszono najwybitniejszych twórców z </a:t>
            </a:r>
            <a:r>
              <a:rPr lang="pl-PL" sz="1600" dirty="0">
                <a:latin typeface="Century Gothic" pitchFamily="34" charset="0"/>
              </a:rPr>
              <a:t>Polski </a:t>
            </a:r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 smtClean="0">
                <a:latin typeface="Century Gothic" pitchFamily="34" charset="0"/>
              </a:rPr>
              <a:t>i Europy.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>
                <a:latin typeface="Century Gothic" pitchFamily="34" charset="0"/>
              </a:rPr>
              <a:t>D</a:t>
            </a:r>
            <a:r>
              <a:rPr lang="pl-PL" sz="1600" dirty="0" smtClean="0">
                <a:latin typeface="Century Gothic" pitchFamily="34" charset="0"/>
              </a:rPr>
              <a:t>oborowa </a:t>
            </a:r>
            <a:r>
              <a:rPr lang="pl-PL" sz="1600" dirty="0">
                <a:latin typeface="Century Gothic" pitchFamily="34" charset="0"/>
              </a:rPr>
              <a:t>obsada, </a:t>
            </a:r>
            <a:r>
              <a:rPr lang="pl-PL" sz="1600" dirty="0" smtClean="0">
                <a:latin typeface="Century Gothic" pitchFamily="34" charset="0"/>
              </a:rPr>
              <a:t>240 ról aktorskich</a:t>
            </a:r>
            <a:r>
              <a:rPr lang="pl-PL" sz="1600" dirty="0">
                <a:latin typeface="Century Gothic" pitchFamily="34" charset="0"/>
              </a:rPr>
              <a:t>, 300 </a:t>
            </a:r>
            <a:r>
              <a:rPr lang="pl-PL" sz="1600" dirty="0" smtClean="0">
                <a:latin typeface="Century Gothic" pitchFamily="34" charset="0"/>
              </a:rPr>
              <a:t>epizodystów</a:t>
            </a:r>
            <a:r>
              <a:rPr lang="pl-PL" sz="1600" dirty="0">
                <a:latin typeface="Century Gothic" pitchFamily="34" charset="0"/>
              </a:rPr>
              <a:t>, </a:t>
            </a:r>
            <a:r>
              <a:rPr lang="pl-PL" sz="1600" dirty="0" smtClean="0">
                <a:latin typeface="Century Gothic" pitchFamily="34" charset="0"/>
              </a:rPr>
              <a:t>4000 statystów. 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>
                <a:latin typeface="Century Gothic" pitchFamily="34" charset="0"/>
              </a:rPr>
              <a:t>P</a:t>
            </a:r>
            <a:r>
              <a:rPr lang="pl-PL" sz="1600" dirty="0" smtClean="0">
                <a:latin typeface="Century Gothic" pitchFamily="34" charset="0"/>
              </a:rPr>
              <a:t>ropozycja interesująca </a:t>
            </a:r>
            <a:r>
              <a:rPr lang="pl-PL" sz="1600" dirty="0">
                <a:latin typeface="Century Gothic" pitchFamily="34" charset="0"/>
              </a:rPr>
              <a:t>nie tylko dla wielbicieli dobrego kina i muzyki, ale i </a:t>
            </a:r>
            <a:r>
              <a:rPr lang="pl-PL" sz="1600" dirty="0" smtClean="0">
                <a:latin typeface="Century Gothic" pitchFamily="34" charset="0"/>
              </a:rPr>
              <a:t>pięknych kostiumów</a:t>
            </a:r>
            <a:r>
              <a:rPr lang="pl-PL" sz="1600" dirty="0">
                <a:latin typeface="Century Gothic" pitchFamily="34" charset="0"/>
              </a:rPr>
              <a:t>, scenografii i </a:t>
            </a:r>
            <a:r>
              <a:rPr lang="pl-PL" sz="1600" dirty="0" smtClean="0">
                <a:latin typeface="Century Gothic" pitchFamily="34" charset="0"/>
              </a:rPr>
              <a:t>historii.</a:t>
            </a:r>
          </a:p>
          <a:p>
            <a:pPr algn="just"/>
            <a:endParaRPr lang="pl-PL" sz="1600" dirty="0" smtClean="0">
              <a:latin typeface="Century Gothic" pitchFamily="34" charset="0"/>
            </a:endParaRPr>
          </a:p>
          <a:p>
            <a:pPr algn="just"/>
            <a:r>
              <a:rPr lang="pl-PL" sz="1600" dirty="0" smtClean="0">
                <a:latin typeface="Century Gothic" pitchFamily="34" charset="0"/>
              </a:rPr>
              <a:t>Zdjęcia </a:t>
            </a:r>
            <a:r>
              <a:rPr lang="pl-PL" sz="1600" dirty="0">
                <a:latin typeface="Century Gothic" pitchFamily="34" charset="0"/>
              </a:rPr>
              <a:t>realizowane w 293 </a:t>
            </a:r>
            <a:r>
              <a:rPr lang="pl-PL" sz="1600" dirty="0" smtClean="0">
                <a:latin typeface="Century Gothic" pitchFamily="34" charset="0"/>
              </a:rPr>
              <a:t>lokalizacjach, </a:t>
            </a:r>
            <a:r>
              <a:rPr lang="pl-PL" sz="1600" dirty="0">
                <a:latin typeface="Century Gothic" pitchFamily="34" charset="0"/>
              </a:rPr>
              <a:t>projekt oczekiwany i </a:t>
            </a:r>
            <a:r>
              <a:rPr lang="pl-PL" sz="1600" dirty="0" smtClean="0">
                <a:latin typeface="Century Gothic" pitchFamily="34" charset="0"/>
              </a:rPr>
              <a:t>wzbudzający entuzjazm </a:t>
            </a:r>
            <a:r>
              <a:rPr lang="pl-PL" sz="1600" dirty="0">
                <a:latin typeface="Century Gothic" pitchFamily="34" charset="0"/>
              </a:rPr>
              <a:t>w całej </a:t>
            </a:r>
            <a:r>
              <a:rPr lang="pl-PL" sz="1600" dirty="0" smtClean="0">
                <a:latin typeface="Century Gothic" pitchFamily="34" charset="0"/>
              </a:rPr>
              <a:t>branży </a:t>
            </a:r>
            <a:r>
              <a:rPr lang="pl-PL" sz="1600" dirty="0">
                <a:latin typeface="Century Gothic" pitchFamily="34" charset="0"/>
              </a:rPr>
              <a:t>filmowej.</a:t>
            </a:r>
            <a:endParaRPr lang="pl-PL" sz="1600" dirty="0" smtClean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1856656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2864768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304928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529064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6537176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8193360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1496616"/>
            <a:ext cx="4550387" cy="345201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7329264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664" y="920552"/>
            <a:ext cx="6172200" cy="1123919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ZARYS FABUŁY</a:t>
            </a:r>
            <a:endParaRPr lang="pl-PL" sz="4000" dirty="0">
              <a:latin typeface="Impact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64704" y="2216696"/>
            <a:ext cx="53285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entury Gothic" pitchFamily="34" charset="0"/>
              </a:rPr>
              <a:t>W </a:t>
            </a:r>
            <a:r>
              <a:rPr lang="pl-PL" sz="1600" dirty="0" smtClean="0">
                <a:latin typeface="Century Gothic" pitchFamily="34" charset="0"/>
              </a:rPr>
              <a:t>poszczególnych </a:t>
            </a:r>
            <a:r>
              <a:rPr lang="pl-PL" sz="1600" dirty="0">
                <a:latin typeface="Century Gothic" pitchFamily="34" charset="0"/>
              </a:rPr>
              <a:t>odcinkach przyjrzymy sie trudnej drodze, jaka wiodła </a:t>
            </a:r>
            <a:r>
              <a:rPr lang="pl-PL" sz="1600" dirty="0" smtClean="0">
                <a:latin typeface="Century Gothic" pitchFamily="34" charset="0"/>
              </a:rPr>
              <a:t>Eugeniusza Bodo </a:t>
            </a:r>
            <a:r>
              <a:rPr lang="pl-PL" sz="1600" dirty="0">
                <a:latin typeface="Century Gothic" pitchFamily="34" charset="0"/>
              </a:rPr>
              <a:t>na szczyt, opowiemy o </a:t>
            </a:r>
            <a:r>
              <a:rPr lang="pl-PL" sz="1600" dirty="0" smtClean="0">
                <a:latin typeface="Century Gothic" pitchFamily="34" charset="0"/>
              </a:rPr>
              <a:t>porażkach </a:t>
            </a:r>
            <a:r>
              <a:rPr lang="pl-PL" sz="1600" dirty="0">
                <a:latin typeface="Century Gothic" pitchFamily="34" charset="0"/>
              </a:rPr>
              <a:t>i wielkich sukcesach. Przypomnimy </a:t>
            </a:r>
            <a:r>
              <a:rPr lang="pl-PL" sz="1600" dirty="0" smtClean="0">
                <a:latin typeface="Century Gothic" pitchFamily="34" charset="0"/>
              </a:rPr>
              <a:t>jego najbardziej </a:t>
            </a:r>
            <a:r>
              <a:rPr lang="pl-PL" sz="1600" dirty="0">
                <a:latin typeface="Century Gothic" pitchFamily="34" charset="0"/>
              </a:rPr>
              <a:t>znane szlagiery – od „Sex </a:t>
            </a:r>
            <a:r>
              <a:rPr lang="pl-PL" sz="1600" dirty="0" err="1" smtClean="0">
                <a:latin typeface="Century Gothic" pitchFamily="34" charset="0"/>
              </a:rPr>
              <a:t>appeal</a:t>
            </a:r>
            <a:r>
              <a:rPr lang="pl-PL" sz="1600" dirty="0" smtClean="0">
                <a:latin typeface="Century Gothic" pitchFamily="34" charset="0"/>
              </a:rPr>
              <a:t>”, </a:t>
            </a:r>
            <a:r>
              <a:rPr lang="pl-PL" sz="1600" dirty="0">
                <a:latin typeface="Century Gothic" pitchFamily="34" charset="0"/>
              </a:rPr>
              <a:t>przez </a:t>
            </a:r>
            <a:r>
              <a:rPr lang="pl-PL" sz="1600" dirty="0" smtClean="0">
                <a:latin typeface="Century Gothic" pitchFamily="34" charset="0"/>
              </a:rPr>
              <a:t>„Już taki </a:t>
            </a:r>
            <a:r>
              <a:rPr lang="pl-PL" sz="1600" dirty="0">
                <a:latin typeface="Century Gothic" pitchFamily="34" charset="0"/>
              </a:rPr>
              <a:t>jestem zimny </a:t>
            </a:r>
            <a:r>
              <a:rPr lang="pl-PL" sz="1600" dirty="0" smtClean="0">
                <a:latin typeface="Century Gothic" pitchFamily="34" charset="0"/>
              </a:rPr>
              <a:t>drań”, aż po „Baby</a:t>
            </a:r>
            <a:r>
              <a:rPr lang="pl-PL" sz="1600" dirty="0">
                <a:latin typeface="Century Gothic" pitchFamily="34" charset="0"/>
              </a:rPr>
              <a:t>, ach te </a:t>
            </a:r>
            <a:r>
              <a:rPr lang="pl-PL" sz="1600" dirty="0" smtClean="0">
                <a:latin typeface="Century Gothic" pitchFamily="34" charset="0"/>
              </a:rPr>
              <a:t>baby”. Pokażemy</a:t>
            </a:r>
            <a:r>
              <a:rPr lang="pl-PL" sz="1600" dirty="0">
                <a:latin typeface="Century Gothic" pitchFamily="34" charset="0"/>
              </a:rPr>
              <a:t>, jak </a:t>
            </a:r>
            <a:r>
              <a:rPr lang="pl-PL" sz="1600" dirty="0" smtClean="0">
                <a:latin typeface="Century Gothic" pitchFamily="34" charset="0"/>
              </a:rPr>
              <a:t>wyglądał </a:t>
            </a:r>
            <a:r>
              <a:rPr lang="pl-PL" sz="1600" dirty="0">
                <a:latin typeface="Century Gothic" pitchFamily="34" charset="0"/>
              </a:rPr>
              <a:t>i jakimi prawami </a:t>
            </a:r>
            <a:r>
              <a:rPr lang="pl-PL" sz="1600" dirty="0" smtClean="0">
                <a:latin typeface="Century Gothic" pitchFamily="34" charset="0"/>
              </a:rPr>
              <a:t>rządził się w </a:t>
            </a:r>
            <a:r>
              <a:rPr lang="pl-PL" sz="1600" dirty="0">
                <a:latin typeface="Century Gothic" pitchFamily="34" charset="0"/>
              </a:rPr>
              <a:t>przedwojennej Polsce przemysł rozrywkowy i filmowy. Opowiemy o </a:t>
            </a:r>
            <a:r>
              <a:rPr lang="pl-PL" sz="1600" dirty="0" smtClean="0">
                <a:latin typeface="Century Gothic" pitchFamily="34" charset="0"/>
              </a:rPr>
              <a:t>trudnych decyzjach </a:t>
            </a:r>
            <a:r>
              <a:rPr lang="pl-PL" sz="1600" dirty="0">
                <a:latin typeface="Century Gothic" pitchFamily="34" charset="0"/>
              </a:rPr>
              <a:t>– ucieczce z domu, pierwszych krokach aktorskich w </a:t>
            </a:r>
            <a:r>
              <a:rPr lang="pl-PL" sz="1600" dirty="0" smtClean="0">
                <a:latin typeface="Century Gothic" pitchFamily="34" charset="0"/>
              </a:rPr>
              <a:t>podrzędnych prowincjonalnych </a:t>
            </a:r>
            <a:r>
              <a:rPr lang="pl-PL" sz="1600" dirty="0">
                <a:latin typeface="Century Gothic" pitchFamily="34" charset="0"/>
              </a:rPr>
              <a:t>teatrach. O bliskiej relacji z </a:t>
            </a:r>
            <a:r>
              <a:rPr lang="pl-PL" sz="1600" dirty="0" smtClean="0">
                <a:latin typeface="Century Gothic" pitchFamily="34" charset="0"/>
              </a:rPr>
              <a:t>zaborczą matką </a:t>
            </a:r>
            <a:r>
              <a:rPr lang="pl-PL" sz="1600" dirty="0">
                <a:latin typeface="Century Gothic" pitchFamily="34" charset="0"/>
              </a:rPr>
              <a:t>i prawdziwej </a:t>
            </a:r>
            <a:r>
              <a:rPr lang="pl-PL" sz="1600" dirty="0" smtClean="0">
                <a:latin typeface="Century Gothic" pitchFamily="34" charset="0"/>
              </a:rPr>
              <a:t>przyjaźni </a:t>
            </a:r>
            <a:r>
              <a:rPr lang="pl-PL" sz="1600" dirty="0">
                <a:latin typeface="Century Gothic" pitchFamily="34" charset="0"/>
              </a:rPr>
              <a:t>z </a:t>
            </a:r>
            <a:r>
              <a:rPr lang="pl-PL" sz="1600" dirty="0" smtClean="0">
                <a:latin typeface="Century Gothic" pitchFamily="34" charset="0"/>
              </a:rPr>
              <a:t>żydowskim </a:t>
            </a:r>
            <a:r>
              <a:rPr lang="pl-PL" sz="1600" dirty="0">
                <a:latin typeface="Century Gothic" pitchFamily="34" charset="0"/>
              </a:rPr>
              <a:t>krawcem Morycem</a:t>
            </a:r>
            <a:r>
              <a:rPr lang="pl-PL" sz="1600" dirty="0" smtClean="0">
                <a:latin typeface="Century Gothic" pitchFamily="34" charset="0"/>
              </a:rPr>
              <a:t>. Razem z </a:t>
            </a:r>
            <a:r>
              <a:rPr lang="pl-PL" sz="1600" dirty="0">
                <a:latin typeface="Century Gothic" pitchFamily="34" charset="0"/>
              </a:rPr>
              <a:t>Eugeniuszem Bodo odwiedzimy kulisy warszawskich rewii, a </a:t>
            </a:r>
            <a:r>
              <a:rPr lang="pl-PL" sz="1600" dirty="0" smtClean="0">
                <a:latin typeface="Century Gothic" pitchFamily="34" charset="0"/>
              </a:rPr>
              <a:t>także plany najbardziej </a:t>
            </a:r>
            <a:r>
              <a:rPr lang="pl-PL" sz="1600" dirty="0">
                <a:latin typeface="Century Gothic" pitchFamily="34" charset="0"/>
              </a:rPr>
              <a:t>znanych przedwojennych polskich </a:t>
            </a:r>
            <a:r>
              <a:rPr lang="pl-PL" sz="1600" dirty="0" smtClean="0">
                <a:latin typeface="Century Gothic" pitchFamily="34" charset="0"/>
              </a:rPr>
              <a:t>filmów</a:t>
            </a:r>
            <a:r>
              <a:rPr lang="pl-PL" sz="1600" dirty="0">
                <a:latin typeface="Century Gothic" pitchFamily="34" charset="0"/>
              </a:rPr>
              <a:t>. </a:t>
            </a:r>
            <a:r>
              <a:rPr lang="pl-PL" sz="1600" dirty="0" smtClean="0">
                <a:latin typeface="Century Gothic" pitchFamily="34" charset="0"/>
              </a:rPr>
              <a:t>Spróbujemy zrozumieć, dlaczego</a:t>
            </a:r>
            <a:r>
              <a:rPr lang="pl-PL" sz="1600" dirty="0">
                <a:latin typeface="Century Gothic" pitchFamily="34" charset="0"/>
              </a:rPr>
              <a:t> </a:t>
            </a:r>
            <a:r>
              <a:rPr lang="pl-PL" sz="1600" dirty="0" smtClean="0">
                <a:latin typeface="Century Gothic" pitchFamily="34" charset="0"/>
              </a:rPr>
              <a:t>Bodo – mimo </a:t>
            </a:r>
            <a:r>
              <a:rPr lang="pl-PL" sz="1600" dirty="0">
                <a:latin typeface="Century Gothic" pitchFamily="34" charset="0"/>
              </a:rPr>
              <a:t>olbrzymiego powodzenia </a:t>
            </a:r>
            <a:r>
              <a:rPr lang="pl-PL" sz="1600" dirty="0" smtClean="0">
                <a:latin typeface="Century Gothic" pitchFamily="34" charset="0"/>
              </a:rPr>
              <a:t>– nigdy </a:t>
            </a:r>
            <a:r>
              <a:rPr lang="pl-PL" sz="1600" dirty="0">
                <a:latin typeface="Century Gothic" pitchFamily="34" charset="0"/>
              </a:rPr>
              <a:t>nie </a:t>
            </a:r>
            <a:r>
              <a:rPr lang="pl-PL" sz="1600" dirty="0" smtClean="0">
                <a:latin typeface="Century Gothic" pitchFamily="34" charset="0"/>
              </a:rPr>
              <a:t>zaangażował się </a:t>
            </a:r>
            <a:r>
              <a:rPr lang="pl-PL" sz="1600" dirty="0">
                <a:latin typeface="Century Gothic" pitchFamily="34" charset="0"/>
              </a:rPr>
              <a:t>w stały </a:t>
            </a:r>
            <a:r>
              <a:rPr lang="pl-PL" sz="1600" dirty="0" smtClean="0">
                <a:latin typeface="Century Gothic" pitchFamily="34" charset="0"/>
              </a:rPr>
              <a:t>związek</a:t>
            </a:r>
            <a:r>
              <a:rPr lang="pl-PL" sz="1600" dirty="0">
                <a:latin typeface="Century Gothic" pitchFamily="34" charset="0"/>
              </a:rPr>
              <a:t>, </a:t>
            </a:r>
            <a:r>
              <a:rPr lang="pl-PL" sz="1600" dirty="0" smtClean="0">
                <a:latin typeface="Century Gothic" pitchFamily="34" charset="0"/>
              </a:rPr>
              <a:t>jakie </a:t>
            </a:r>
            <a:r>
              <a:rPr lang="pl-PL" sz="1600" dirty="0">
                <a:latin typeface="Century Gothic" pitchFamily="34" charset="0"/>
              </a:rPr>
              <a:t>uczucia </a:t>
            </a:r>
            <a:r>
              <a:rPr lang="pl-PL" sz="1600" dirty="0" smtClean="0">
                <a:latin typeface="Century Gothic" pitchFamily="34" charset="0"/>
              </a:rPr>
              <a:t>łączyły </a:t>
            </a:r>
            <a:r>
              <a:rPr lang="pl-PL" sz="1600" dirty="0">
                <a:latin typeface="Century Gothic" pitchFamily="34" charset="0"/>
              </a:rPr>
              <a:t>go z </a:t>
            </a:r>
            <a:r>
              <a:rPr lang="pl-PL" sz="1600" dirty="0" smtClean="0">
                <a:latin typeface="Century Gothic" pitchFamily="34" charset="0"/>
              </a:rPr>
              <a:t>pięknymi </a:t>
            </a:r>
            <a:r>
              <a:rPr lang="pl-PL" sz="1600" dirty="0">
                <a:latin typeface="Century Gothic" pitchFamily="34" charset="0"/>
              </a:rPr>
              <a:t>aktorkami: </a:t>
            </a:r>
            <a:r>
              <a:rPr lang="pl-PL" sz="1600" dirty="0" smtClean="0">
                <a:latin typeface="Century Gothic" pitchFamily="34" charset="0"/>
              </a:rPr>
              <a:t>Norą </a:t>
            </a:r>
            <a:r>
              <a:rPr lang="pl-PL" sz="1600" dirty="0">
                <a:latin typeface="Century Gothic" pitchFamily="34" charset="0"/>
              </a:rPr>
              <a:t>Ney i </a:t>
            </a:r>
            <a:r>
              <a:rPr lang="pl-PL" sz="1600" dirty="0" err="1" smtClean="0">
                <a:latin typeface="Century Gothic" pitchFamily="34" charset="0"/>
              </a:rPr>
              <a:t>Tahitanką</a:t>
            </a:r>
            <a:r>
              <a:rPr lang="pl-PL" sz="1600" dirty="0" smtClean="0">
                <a:latin typeface="Century Gothic" pitchFamily="34" charset="0"/>
              </a:rPr>
              <a:t> </a:t>
            </a:r>
            <a:r>
              <a:rPr lang="pl-PL" sz="1600" dirty="0" err="1">
                <a:latin typeface="Century Gothic" pitchFamily="34" charset="0"/>
              </a:rPr>
              <a:t>Reri</a:t>
            </a:r>
            <a:r>
              <a:rPr lang="pl-PL" sz="1600" dirty="0" smtClean="0">
                <a:latin typeface="Century Gothic" pitchFamily="34" charset="0"/>
              </a:rPr>
              <a:t>. </a:t>
            </a:r>
            <a:r>
              <a:rPr lang="pl-PL" sz="1600" dirty="0">
                <a:latin typeface="Century Gothic" pitchFamily="34" charset="0"/>
              </a:rPr>
              <a:t>Opowiemy o </a:t>
            </a:r>
            <a:r>
              <a:rPr lang="pl-PL" sz="1600" dirty="0" smtClean="0">
                <a:latin typeface="Century Gothic" pitchFamily="34" charset="0"/>
              </a:rPr>
              <a:t>poświęceniu</a:t>
            </a:r>
            <a:r>
              <a:rPr lang="pl-PL" sz="1600" dirty="0">
                <a:latin typeface="Century Gothic" pitchFamily="34" charset="0"/>
              </a:rPr>
              <a:t>, jakiego wymagało </a:t>
            </a:r>
            <a:r>
              <a:rPr lang="pl-PL" sz="1600" dirty="0" smtClean="0">
                <a:latin typeface="Century Gothic" pitchFamily="34" charset="0"/>
              </a:rPr>
              <a:t>życie </a:t>
            </a:r>
            <a:r>
              <a:rPr lang="pl-PL" sz="1600" dirty="0">
                <a:latin typeface="Century Gothic" pitchFamily="34" charset="0"/>
              </a:rPr>
              <a:t>artysty, o bogatym </a:t>
            </a:r>
            <a:r>
              <a:rPr lang="pl-PL" sz="1600" dirty="0" smtClean="0">
                <a:latin typeface="Century Gothic" pitchFamily="34" charset="0"/>
              </a:rPr>
              <a:t>życiu </a:t>
            </a:r>
            <a:r>
              <a:rPr lang="pl-PL" sz="1600" dirty="0">
                <a:latin typeface="Century Gothic" pitchFamily="34" charset="0"/>
              </a:rPr>
              <a:t>towarzyskim, o tragedii </a:t>
            </a:r>
            <a:r>
              <a:rPr lang="pl-PL" sz="1600" dirty="0" smtClean="0">
                <a:latin typeface="Century Gothic" pitchFamily="34" charset="0"/>
              </a:rPr>
              <a:t>związanej </a:t>
            </a:r>
            <a:r>
              <a:rPr lang="pl-PL" sz="1600" dirty="0">
                <a:latin typeface="Century Gothic" pitchFamily="34" charset="0"/>
              </a:rPr>
              <a:t>z wypadkiem samochodowym, o </a:t>
            </a:r>
            <a:r>
              <a:rPr lang="pl-PL" sz="1600" dirty="0" smtClean="0">
                <a:latin typeface="Century Gothic" pitchFamily="34" charset="0"/>
              </a:rPr>
              <a:t>miłości </a:t>
            </a:r>
            <a:r>
              <a:rPr lang="pl-PL" sz="1600" dirty="0">
                <a:latin typeface="Century Gothic" pitchFamily="34" charset="0"/>
              </a:rPr>
              <a:t>i zdradzie</a:t>
            </a:r>
            <a:r>
              <a:rPr lang="pl-PL" sz="1600" dirty="0" smtClean="0">
                <a:latin typeface="Century Gothic" pitchFamily="34" charset="0"/>
              </a:rPr>
              <a:t>. </a:t>
            </a:r>
            <a:r>
              <a:rPr lang="pl-PL" sz="1600" dirty="0">
                <a:latin typeface="Century Gothic" pitchFamily="34" charset="0"/>
              </a:rPr>
              <a:t>W </a:t>
            </a:r>
            <a:r>
              <a:rPr lang="pl-PL" sz="1600" dirty="0" smtClean="0">
                <a:latin typeface="Century Gothic" pitchFamily="34" charset="0"/>
              </a:rPr>
              <a:t>końcu </a:t>
            </a:r>
            <a:r>
              <a:rPr lang="pl-PL" sz="1600" dirty="0">
                <a:latin typeface="Century Gothic" pitchFamily="34" charset="0"/>
              </a:rPr>
              <a:t>o przedziwnej ironii </a:t>
            </a:r>
            <a:r>
              <a:rPr lang="pl-PL" sz="1600" dirty="0" smtClean="0">
                <a:latin typeface="Century Gothic" pitchFamily="34" charset="0"/>
              </a:rPr>
              <a:t>losu, </a:t>
            </a:r>
            <a:r>
              <a:rPr lang="pl-PL" sz="1600" dirty="0">
                <a:latin typeface="Century Gothic" pitchFamily="34" charset="0"/>
              </a:rPr>
              <a:t>jaka towarzyszyła Eugeniuszowi Bodo przez </a:t>
            </a:r>
            <a:r>
              <a:rPr lang="pl-PL" sz="1600" dirty="0" smtClean="0">
                <a:latin typeface="Century Gothic" pitchFamily="34" charset="0"/>
              </a:rPr>
              <a:t>całe </a:t>
            </a:r>
            <a:r>
              <a:rPr lang="pl-PL" sz="1600" dirty="0">
                <a:latin typeface="Century Gothic" pitchFamily="34" charset="0"/>
              </a:rPr>
              <a:t>ż</a:t>
            </a:r>
            <a:r>
              <a:rPr lang="pl-PL" sz="1600" dirty="0" smtClean="0">
                <a:latin typeface="Century Gothic" pitchFamily="34" charset="0"/>
              </a:rPr>
              <a:t>ycie</a:t>
            </a:r>
            <a:r>
              <a:rPr lang="pl-PL" sz="1600" dirty="0">
                <a:latin typeface="Century Gothic" pitchFamily="34" charset="0"/>
              </a:rPr>
              <a:t>, </a:t>
            </a:r>
            <a:r>
              <a:rPr lang="pl-PL" sz="1600" dirty="0" smtClean="0">
                <a:latin typeface="Century Gothic" pitchFamily="34" charset="0"/>
              </a:rPr>
              <a:t>aż </a:t>
            </a:r>
            <a:r>
              <a:rPr lang="pl-PL" sz="1600" dirty="0">
                <a:latin typeface="Century Gothic" pitchFamily="34" charset="0"/>
              </a:rPr>
              <a:t>do niezrozumiałej zagadkowej ś</a:t>
            </a:r>
            <a:r>
              <a:rPr lang="pl-PL" sz="1600" dirty="0" smtClean="0">
                <a:latin typeface="Century Gothic" pitchFamily="34" charset="0"/>
              </a:rPr>
              <a:t>mierci</a:t>
            </a:r>
            <a:r>
              <a:rPr lang="pl-PL" sz="1600" dirty="0">
                <a:latin typeface="Century Gothic" pitchFamily="34" charset="0"/>
              </a:rPr>
              <a:t>.</a:t>
            </a:r>
          </a:p>
        </p:txBody>
      </p:sp>
      <p:pic>
        <p:nvPicPr>
          <p:cNvPr id="2050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1856656"/>
            <a:ext cx="3601188" cy="27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656" y="776536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EUGENIUSZ BODO</a:t>
            </a:r>
            <a:endParaRPr lang="pl-PL" sz="4000" dirty="0"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6712" y="2864768"/>
            <a:ext cx="52565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entury Gothic" pitchFamily="34" charset="0"/>
              </a:rPr>
              <a:t>Eugeniusz Bodo zmarł </a:t>
            </a:r>
            <a:r>
              <a:rPr lang="pl-PL" sz="1600" dirty="0" smtClean="0">
                <a:latin typeface="Century Gothic" pitchFamily="34" charset="0"/>
              </a:rPr>
              <a:t>72 lata </a:t>
            </a:r>
            <a:r>
              <a:rPr lang="pl-PL" sz="1600" dirty="0">
                <a:latin typeface="Century Gothic" pitchFamily="34" charset="0"/>
              </a:rPr>
              <a:t>temu. </a:t>
            </a:r>
            <a:endParaRPr lang="pl-PL" sz="1600" dirty="0" smtClean="0">
              <a:latin typeface="Century Gothic" pitchFamily="34" charset="0"/>
            </a:endParaRPr>
          </a:p>
          <a:p>
            <a:pPr algn="ctr"/>
            <a:r>
              <a:rPr lang="pl-PL" sz="1600" dirty="0" smtClean="0">
                <a:latin typeface="Century Gothic" pitchFamily="34" charset="0"/>
              </a:rPr>
              <a:t>Był niezwykle ciekawym człowiekiem</a:t>
            </a:r>
            <a:r>
              <a:rPr lang="pl-PL" sz="1600" dirty="0">
                <a:latin typeface="Century Gothic" pitchFamily="34" charset="0"/>
              </a:rPr>
              <a:t>: </a:t>
            </a:r>
            <a:r>
              <a:rPr lang="pl-PL" sz="1600" dirty="0" smtClean="0">
                <a:latin typeface="Century Gothic" pitchFamily="34" charset="0"/>
              </a:rPr>
              <a:t>wielką gwiazdą międzywojennej</a:t>
            </a:r>
            <a:endParaRPr lang="pl-PL" sz="1600" dirty="0">
              <a:latin typeface="Century Gothic" pitchFamily="34" charset="0"/>
            </a:endParaRPr>
          </a:p>
          <a:p>
            <a:pPr algn="ctr"/>
            <a:r>
              <a:rPr lang="pl-PL" sz="1600" dirty="0">
                <a:latin typeface="Century Gothic" pitchFamily="34" charset="0"/>
              </a:rPr>
              <a:t>popkultury, a </a:t>
            </a:r>
            <a:r>
              <a:rPr lang="pl-PL" sz="1600" dirty="0" smtClean="0">
                <a:latin typeface="Century Gothic" pitchFamily="34" charset="0"/>
              </a:rPr>
              <a:t>jednocześnie kimś w </a:t>
            </a:r>
            <a:r>
              <a:rPr lang="pl-PL" sz="1600" dirty="0">
                <a:latin typeface="Century Gothic" pitchFamily="34" charset="0"/>
              </a:rPr>
              <a:t>rodzaju „</a:t>
            </a:r>
            <a:r>
              <a:rPr lang="pl-PL" sz="1600" dirty="0" smtClean="0">
                <a:latin typeface="Century Gothic" pitchFamily="34" charset="0"/>
              </a:rPr>
              <a:t>narodowego męczennika”, który </a:t>
            </a:r>
            <a:r>
              <a:rPr lang="pl-PL" sz="1600" dirty="0">
                <a:latin typeface="Century Gothic" pitchFamily="34" charset="0"/>
              </a:rPr>
              <a:t>podzielił los wielu </a:t>
            </a:r>
            <a:r>
              <a:rPr lang="pl-PL" sz="1600" dirty="0" smtClean="0">
                <a:latin typeface="Century Gothic" pitchFamily="34" charset="0"/>
              </a:rPr>
              <a:t>Polaków zamęczonych </a:t>
            </a:r>
            <a:r>
              <a:rPr lang="pl-PL" sz="1600" dirty="0">
                <a:latin typeface="Century Gothic" pitchFamily="34" charset="0"/>
              </a:rPr>
              <a:t>w sowieckich łagrach</a:t>
            </a:r>
            <a:r>
              <a:rPr lang="pl-PL" sz="1600" dirty="0" smtClean="0">
                <a:latin typeface="Century Gothic" pitchFamily="34" charset="0"/>
              </a:rPr>
              <a:t>. </a:t>
            </a:r>
            <a:r>
              <a:rPr lang="pl-PL" sz="1600" dirty="0">
                <a:latin typeface="Century Gothic" pitchFamily="34" charset="0"/>
              </a:rPr>
              <a:t>Zagrał w blisko trzydziestu filmach, był </a:t>
            </a:r>
            <a:r>
              <a:rPr lang="pl-PL" sz="1600" dirty="0" smtClean="0">
                <a:latin typeface="Century Gothic" pitchFamily="34" charset="0"/>
              </a:rPr>
              <a:t>gwiazdą przedwojennych </a:t>
            </a:r>
            <a:r>
              <a:rPr lang="pl-PL" sz="1600" dirty="0">
                <a:latin typeface="Century Gothic" pitchFamily="34" charset="0"/>
              </a:rPr>
              <a:t>rewii – „Morskiego </a:t>
            </a:r>
            <a:r>
              <a:rPr lang="pl-PL" sz="1600" dirty="0" smtClean="0">
                <a:latin typeface="Century Gothic" pitchFamily="34" charset="0"/>
              </a:rPr>
              <a:t>oka”, </a:t>
            </a:r>
            <a:r>
              <a:rPr lang="pl-PL" sz="1600" dirty="0">
                <a:latin typeface="Century Gothic" pitchFamily="34" charset="0"/>
              </a:rPr>
              <a:t>„Qui Pro </a:t>
            </a:r>
            <a:r>
              <a:rPr lang="pl-PL" sz="1600" dirty="0" smtClean="0">
                <a:latin typeface="Century Gothic" pitchFamily="34" charset="0"/>
              </a:rPr>
              <a:t>Quo”, twórcą pamiętanych </a:t>
            </a:r>
            <a:r>
              <a:rPr lang="pl-PL" sz="1600" dirty="0">
                <a:latin typeface="Century Gothic" pitchFamily="34" charset="0"/>
              </a:rPr>
              <a:t>do dzisiaj </a:t>
            </a:r>
            <a:r>
              <a:rPr lang="pl-PL" sz="1600" dirty="0" smtClean="0">
                <a:latin typeface="Century Gothic" pitchFamily="34" charset="0"/>
              </a:rPr>
              <a:t>szlagierów</a:t>
            </a:r>
            <a:r>
              <a:rPr lang="pl-PL" sz="1600" dirty="0">
                <a:latin typeface="Century Gothic" pitchFamily="34" charset="0"/>
              </a:rPr>
              <a:t>, </a:t>
            </a:r>
            <a:r>
              <a:rPr lang="pl-PL" sz="1600" dirty="0" smtClean="0">
                <a:latin typeface="Century Gothic" pitchFamily="34" charset="0"/>
              </a:rPr>
              <a:t>scenarzystą i reżyserem</a:t>
            </a:r>
            <a:r>
              <a:rPr lang="pl-PL" sz="1600" dirty="0">
                <a:latin typeface="Century Gothic" pitchFamily="34" charset="0"/>
              </a:rPr>
              <a:t>. Był najbardziej uwielbianym </a:t>
            </a:r>
            <a:r>
              <a:rPr lang="pl-PL" sz="1600" dirty="0" smtClean="0">
                <a:latin typeface="Century Gothic" pitchFamily="34" charset="0"/>
              </a:rPr>
              <a:t>aktorem </a:t>
            </a:r>
            <a:r>
              <a:rPr lang="pl-PL" sz="1600" dirty="0">
                <a:latin typeface="Century Gothic" pitchFamily="34" charset="0"/>
              </a:rPr>
              <a:t>dwudziestolecia </a:t>
            </a:r>
            <a:r>
              <a:rPr lang="pl-PL" sz="1600" dirty="0" smtClean="0">
                <a:latin typeface="Century Gothic" pitchFamily="34" charset="0"/>
              </a:rPr>
              <a:t>międzywojennego. Współpracował z wybitnymi twórcami </a:t>
            </a:r>
            <a:r>
              <a:rPr lang="pl-PL" sz="1600" dirty="0">
                <a:latin typeface="Century Gothic" pitchFamily="34" charset="0"/>
              </a:rPr>
              <a:t>– Tuwimem,</a:t>
            </a:r>
          </a:p>
          <a:p>
            <a:pPr algn="ctr"/>
            <a:r>
              <a:rPr lang="pl-PL" sz="1600" dirty="0" smtClean="0">
                <a:latin typeface="Century Gothic" pitchFamily="34" charset="0"/>
              </a:rPr>
              <a:t>Dymszą, Ordonówną, Pogorzelską, </a:t>
            </a:r>
            <a:r>
              <a:rPr lang="pl-PL" sz="1600" dirty="0">
                <a:latin typeface="Century Gothic" pitchFamily="34" charset="0"/>
              </a:rPr>
              <a:t>Warsem – przez </a:t>
            </a:r>
            <a:r>
              <a:rPr lang="pl-PL" sz="1600" dirty="0" smtClean="0">
                <a:latin typeface="Century Gothic" pitchFamily="34" charset="0"/>
              </a:rPr>
              <a:t>co w </a:t>
            </a:r>
            <a:r>
              <a:rPr lang="pl-PL" sz="1600" dirty="0">
                <a:latin typeface="Century Gothic" pitchFamily="34" charset="0"/>
              </a:rPr>
              <a:t>jego </a:t>
            </a:r>
            <a:r>
              <a:rPr lang="pl-PL" sz="1600" dirty="0" smtClean="0">
                <a:latin typeface="Century Gothic" pitchFamily="34" charset="0"/>
              </a:rPr>
              <a:t>biografii, </a:t>
            </a:r>
            <a:r>
              <a:rPr lang="pl-PL" sz="1600" dirty="0">
                <a:latin typeface="Century Gothic" pitchFamily="34" charset="0"/>
              </a:rPr>
              <a:t>jak w </a:t>
            </a:r>
            <a:r>
              <a:rPr lang="pl-PL" sz="1600" dirty="0" smtClean="0">
                <a:latin typeface="Century Gothic" pitchFamily="34" charset="0"/>
              </a:rPr>
              <a:t>soczewce, </a:t>
            </a:r>
            <a:r>
              <a:rPr lang="pl-PL" sz="1600" dirty="0">
                <a:latin typeface="Century Gothic" pitchFamily="34" charset="0"/>
              </a:rPr>
              <a:t>skupia </a:t>
            </a:r>
            <a:r>
              <a:rPr lang="pl-PL" sz="1600" dirty="0" smtClean="0">
                <a:latin typeface="Century Gothic" pitchFamily="34" charset="0"/>
              </a:rPr>
              <a:t>się </a:t>
            </a:r>
            <a:r>
              <a:rPr lang="pl-PL" sz="1600" dirty="0">
                <a:latin typeface="Century Gothic" pitchFamily="34" charset="0"/>
              </a:rPr>
              <a:t>wszystko </a:t>
            </a:r>
            <a:r>
              <a:rPr lang="pl-PL" sz="1600" dirty="0" smtClean="0">
                <a:latin typeface="Century Gothic" pitchFamily="34" charset="0"/>
              </a:rPr>
              <a:t>to, co </a:t>
            </a:r>
            <a:r>
              <a:rPr lang="pl-PL" sz="1600" dirty="0">
                <a:latin typeface="Century Gothic" pitchFamily="34" charset="0"/>
              </a:rPr>
              <a:t>tworzyło </a:t>
            </a:r>
            <a:r>
              <a:rPr lang="pl-PL" sz="1600" dirty="0" smtClean="0">
                <a:latin typeface="Century Gothic" pitchFamily="34" charset="0"/>
              </a:rPr>
              <a:t>niezwykłą atmosferę </a:t>
            </a:r>
            <a:r>
              <a:rPr lang="pl-PL" sz="1600" dirty="0">
                <a:latin typeface="Century Gothic" pitchFamily="34" charset="0"/>
              </a:rPr>
              <a:t>przedwojennej Warszawy.</a:t>
            </a:r>
          </a:p>
        </p:txBody>
      </p:sp>
      <p:pic>
        <p:nvPicPr>
          <p:cNvPr id="3074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2000672"/>
            <a:ext cx="5502459" cy="41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664" y="3728864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  <a:cs typeface="DaunPenh" pitchFamily="2" charset="0"/>
              </a:rPr>
              <a:t>OBSADA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  <p:pic>
        <p:nvPicPr>
          <p:cNvPr id="6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4736976"/>
            <a:ext cx="4851512" cy="368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  <a:cs typeface="DaunPenh" pitchFamily="2" charset="0"/>
              </a:rPr>
              <a:t>BODO</a:t>
            </a:r>
            <a:endParaRPr lang="pl-PL" sz="4000" dirty="0">
              <a:latin typeface="Impact" pitchFamily="34" charset="0"/>
              <a:cs typeface="DaunPenh" pitchFamily="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64704" y="2576736"/>
            <a:ext cx="532859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entury Gothic" pitchFamily="34" charset="0"/>
              </a:rPr>
              <a:t>Antoni </a:t>
            </a:r>
            <a:r>
              <a:rPr lang="pl-PL" sz="2400" dirty="0" smtClean="0">
                <a:latin typeface="Century Gothic" pitchFamily="34" charset="0"/>
              </a:rPr>
              <a:t>Królikowski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(młody Bodo)</a:t>
            </a:r>
          </a:p>
          <a:p>
            <a:pPr algn="ctr"/>
            <a:endParaRPr lang="pl-PL" sz="1050" dirty="0" smtClean="0">
              <a:latin typeface="Century Gothic" pitchFamily="34" charset="0"/>
            </a:endParaRPr>
          </a:p>
          <a:p>
            <a:pPr algn="ctr"/>
            <a:r>
              <a:rPr lang="pl-PL" sz="1400" dirty="0" smtClean="0">
                <a:latin typeface="Century Gothic" pitchFamily="34" charset="0"/>
              </a:rPr>
              <a:t>BIO</a:t>
            </a:r>
          </a:p>
          <a:p>
            <a:pPr algn="ctr"/>
            <a:r>
              <a:rPr lang="pl-PL" sz="1050" dirty="0" smtClean="0">
                <a:latin typeface="Century Gothic" pitchFamily="34" charset="0"/>
              </a:rPr>
              <a:t>Znany przede wszystkim jako aktor, ale również reżyser i scenarzysta. Za etiudę szkolną „Noc życia”,  otrzymał w 2011 </a:t>
            </a:r>
            <a:r>
              <a:rPr lang="pl-PL" sz="1050" smtClean="0">
                <a:latin typeface="Century Gothic" pitchFamily="34" charset="0"/>
              </a:rPr>
              <a:t>r. </a:t>
            </a:r>
            <a:r>
              <a:rPr lang="pl-PL" sz="1050" dirty="0" smtClean="0">
                <a:latin typeface="Century Gothic" pitchFamily="34" charset="0"/>
              </a:rPr>
              <a:t>nagrodę publiczności i wyróżnienie dla fabuły na Festiwalu Kina Amatorskiego i Niezależnego KAN oraz nagrodę w sekcji młodego kina polskiego na festiwalu w Gdyni. Otrzymał  Nagrodę Polskiego Kina Niezależnego im. Jana Machulskiego dla najlepszego aktora. Na dużym ekranie Antoni Królikowski pojawił się m.in. w filmach: „Mała matura 1947”, „</a:t>
            </a:r>
            <a:r>
              <a:rPr lang="pl-PL" sz="1050" dirty="0" err="1" smtClean="0">
                <a:latin typeface="Century Gothic" pitchFamily="34" charset="0"/>
              </a:rPr>
              <a:t>Lejdis</a:t>
            </a:r>
            <a:r>
              <a:rPr lang="pl-PL" sz="1050" dirty="0" smtClean="0">
                <a:latin typeface="Century Gothic" pitchFamily="34" charset="0"/>
              </a:rPr>
              <a:t>”, „Cisza”, „Popiełuszko. Wolność jest w nas”, „Bitwa warszawska” czy „Miasto44”. Swojego głosu użyczył na potrzeby filmu „Powstanie Warszawskie”. Wystąpił  w kilku popularnych serialach takich jak: „Czas honoru”, „Nad rozlewiskiem”, czy „Ja to mam szczęście!”. </a:t>
            </a:r>
          </a:p>
          <a:p>
            <a:pPr algn="ctr"/>
            <a:endParaRPr lang="pl-PL" sz="1050" dirty="0" smtClean="0">
              <a:latin typeface="Century Gothic" pitchFamily="34" charset="0"/>
            </a:endParaRPr>
          </a:p>
          <a:p>
            <a:pPr algn="ctr"/>
            <a:r>
              <a:rPr lang="pl-PL" sz="2400" dirty="0" smtClean="0">
                <a:latin typeface="Century Gothic" pitchFamily="34" charset="0"/>
              </a:rPr>
              <a:t>Tomasz </a:t>
            </a:r>
            <a:r>
              <a:rPr lang="pl-PL" sz="2400" dirty="0" err="1">
                <a:latin typeface="Century Gothic" pitchFamily="34" charset="0"/>
              </a:rPr>
              <a:t>Schuchardt</a:t>
            </a:r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(starszy Bodo)</a:t>
            </a:r>
          </a:p>
          <a:p>
            <a:pPr algn="ctr"/>
            <a:endParaRPr lang="pl-PL" sz="1050" dirty="0" smtClean="0">
              <a:latin typeface="Century Gothic" pitchFamily="34" charset="0"/>
            </a:endParaRPr>
          </a:p>
          <a:p>
            <a:pPr algn="ctr"/>
            <a:r>
              <a:rPr lang="pl-PL" sz="1400" dirty="0" smtClean="0">
                <a:latin typeface="Century Gothic" pitchFamily="34" charset="0"/>
              </a:rPr>
              <a:t>BIO</a:t>
            </a:r>
          </a:p>
          <a:p>
            <a:pPr algn="ctr"/>
            <a:r>
              <a:rPr lang="pl-PL" sz="1050" dirty="0" smtClean="0">
                <a:latin typeface="Century Gothic" pitchFamily="34" charset="0"/>
              </a:rPr>
              <a:t>Przykuwa uwagę rozmówcy, oczarowuje, ma to coś, co przyciąga. Urok osobisty i talent zrobiły duże wrażenie na reżyserze filmu „Chrzest”. Reprezentował polski teatr na Festiwalu Teatralnym w Nowym Jorku w styczniu 2010 </a:t>
            </a:r>
            <a:r>
              <a:rPr lang="pl-PL" sz="1050" dirty="0" err="1" smtClean="0">
                <a:latin typeface="Century Gothic" pitchFamily="34" charset="0"/>
              </a:rPr>
              <a:t>r</a:t>
            </a:r>
            <a:r>
              <a:rPr lang="pl-PL" sz="1050" dirty="0" smtClean="0">
                <a:latin typeface="Century Gothic" pitchFamily="34" charset="0"/>
              </a:rPr>
              <a:t>. Jest laureatem nagród teatralnych. Na XXVI Festiwalu Szkół Teatralnych w Łodzi spektakl z jego udziałem pt.: „Dobry człowiek z Syczuanu” w reżyserii Pawła Miśkiewicza dostał nagrodę zespołową, a już rok później na tym samym festiwalu otrzymał III indywidualną nagrodę aktorską </a:t>
            </a:r>
            <a:r>
              <a:rPr lang="pl-PL" sz="1050" dirty="0" err="1" smtClean="0">
                <a:latin typeface="Century Gothic" pitchFamily="34" charset="0"/>
              </a:rPr>
              <a:t>za</a:t>
            </a:r>
            <a:r>
              <a:rPr lang="pl-PL" sz="1050" dirty="0" smtClean="0">
                <a:latin typeface="Century Gothic" pitchFamily="34" charset="0"/>
              </a:rPr>
              <a:t> rolę w spektaklu „Mewa”. W 2010 </a:t>
            </a:r>
            <a:r>
              <a:rPr lang="pl-PL" sz="1050" dirty="0" err="1" smtClean="0">
                <a:latin typeface="Century Gothic" pitchFamily="34" charset="0"/>
              </a:rPr>
              <a:t>r</a:t>
            </a:r>
            <a:r>
              <a:rPr lang="pl-PL" sz="1050" dirty="0" smtClean="0">
                <a:latin typeface="Century Gothic" pitchFamily="34" charset="0"/>
              </a:rPr>
              <a:t>. Sekcja Krytyków Teatralnych ZASP przyznała mu Nagrodę im. Andrzeja </a:t>
            </a:r>
            <a:r>
              <a:rPr lang="pl-PL" sz="1050" dirty="0" err="1" smtClean="0">
                <a:latin typeface="Century Gothic" pitchFamily="34" charset="0"/>
              </a:rPr>
              <a:t>Nardellego</a:t>
            </a:r>
            <a:r>
              <a:rPr lang="pl-PL" sz="1050" dirty="0" smtClean="0">
                <a:latin typeface="Century Gothic" pitchFamily="34" charset="0"/>
              </a:rPr>
              <a:t> za najlepszy debiut aktorski (za rolę Jakuba w “Bramach Raju”). Jest w czepku urodzony i czuje, że szczęście mu sprzyja. Te cechy w połączeniu z pokorą, spokojem i opanowaniem zwiększają jego szanse na sukces przed kamerą i na scenie. Znany z „Chemia”, „Miasto44”, „Karbala”, „Kebab i horoskop”, „Wałęsa. Człowiek z nadziei”, „Jesteś bogiem”, „Ojciec Mateusz”. </a:t>
            </a:r>
          </a:p>
          <a:p>
            <a:pPr algn="ctr"/>
            <a:endParaRPr lang="pl-PL" sz="1050" dirty="0">
              <a:latin typeface="Century Gothic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3016" y="18566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Century Gothic" pitchFamily="34" charset="0"/>
              </a:rPr>
              <a:t>Już taki </a:t>
            </a:r>
            <a:r>
              <a:rPr lang="pl-PL" sz="1400" i="1" dirty="0">
                <a:latin typeface="Century Gothic" pitchFamily="34" charset="0"/>
              </a:rPr>
              <a:t>jestem zimny </a:t>
            </a:r>
            <a:r>
              <a:rPr lang="pl-PL" sz="1400" i="1" dirty="0" smtClean="0">
                <a:latin typeface="Century Gothic" pitchFamily="34" charset="0"/>
              </a:rPr>
              <a:t>drań i dobrze </a:t>
            </a:r>
            <a:r>
              <a:rPr lang="pl-PL" sz="1400" i="1" dirty="0">
                <a:latin typeface="Century Gothic" pitchFamily="34" charset="0"/>
              </a:rPr>
              <a:t>mi z tym, bez </a:t>
            </a:r>
            <a:r>
              <a:rPr lang="pl-PL" sz="1400" i="1" dirty="0" smtClean="0">
                <a:latin typeface="Century Gothic" pitchFamily="34" charset="0"/>
              </a:rPr>
              <a:t>dwóch zdań...</a:t>
            </a:r>
            <a:endParaRPr lang="pl-PL" sz="1400" i="1" dirty="0">
              <a:latin typeface="Century Gothic" pitchFamily="34" charset="0"/>
            </a:endParaRPr>
          </a:p>
        </p:txBody>
      </p:sp>
      <p:pic>
        <p:nvPicPr>
          <p:cNvPr id="4098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1568624"/>
            <a:ext cx="4550386" cy="34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664" y="632520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KOBIETY BODO</a:t>
            </a:r>
            <a:endParaRPr lang="pl-PL" sz="4000" dirty="0"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6712" y="2432720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Century Gothic" pitchFamily="34" charset="0"/>
              </a:rPr>
              <a:t>Baby</a:t>
            </a:r>
            <a:r>
              <a:rPr lang="pl-PL" sz="1400" i="1" dirty="0">
                <a:latin typeface="Century Gothic" pitchFamily="34" charset="0"/>
              </a:rPr>
              <a:t>, ach te baby,</a:t>
            </a:r>
          </a:p>
          <a:p>
            <a:r>
              <a:rPr lang="pl-PL" sz="1400" i="1" dirty="0">
                <a:latin typeface="Century Gothic" pitchFamily="34" charset="0"/>
              </a:rPr>
              <a:t>Czym by bez nich był ten ś</a:t>
            </a:r>
            <a:r>
              <a:rPr lang="pl-PL" sz="1400" i="1" dirty="0" smtClean="0">
                <a:latin typeface="Century Gothic" pitchFamily="34" charset="0"/>
              </a:rPr>
              <a:t>wiat</a:t>
            </a:r>
            <a:r>
              <a:rPr lang="pl-PL" sz="1400" i="1" dirty="0">
                <a:latin typeface="Century Gothic" pitchFamily="34" charset="0"/>
              </a:rPr>
              <a:t>?</a:t>
            </a:r>
          </a:p>
          <a:p>
            <a:r>
              <a:rPr lang="pl-PL" sz="1400" i="1" dirty="0">
                <a:latin typeface="Century Gothic" pitchFamily="34" charset="0"/>
              </a:rPr>
              <a:t>Co tu </a:t>
            </a:r>
            <a:r>
              <a:rPr lang="pl-PL" sz="1400" i="1" dirty="0" smtClean="0">
                <a:latin typeface="Century Gothic" pitchFamily="34" charset="0"/>
              </a:rPr>
              <a:t>łgać, </a:t>
            </a:r>
            <a:r>
              <a:rPr lang="pl-PL" sz="1400" i="1" dirty="0">
                <a:latin typeface="Century Gothic" pitchFamily="34" charset="0"/>
              </a:rPr>
              <a:t>co tu </a:t>
            </a:r>
            <a:r>
              <a:rPr lang="pl-PL" sz="1400" i="1" dirty="0" smtClean="0">
                <a:latin typeface="Century Gothic" pitchFamily="34" charset="0"/>
              </a:rPr>
              <a:t>kryć,</a:t>
            </a:r>
            <a:endParaRPr lang="pl-PL" sz="1400" i="1" dirty="0">
              <a:latin typeface="Century Gothic" pitchFamily="34" charset="0"/>
            </a:endParaRPr>
          </a:p>
          <a:p>
            <a:r>
              <a:rPr lang="pl-PL" sz="1400" i="1" dirty="0" smtClean="0">
                <a:latin typeface="Century Gothic" pitchFamily="34" charset="0"/>
              </a:rPr>
              <a:t>Spróbuj </a:t>
            </a:r>
            <a:r>
              <a:rPr lang="pl-PL" sz="1400" i="1" dirty="0">
                <a:latin typeface="Century Gothic" pitchFamily="34" charset="0"/>
              </a:rPr>
              <a:t>bez baby </a:t>
            </a:r>
            <a:r>
              <a:rPr lang="pl-PL" sz="1400" i="1" dirty="0" smtClean="0">
                <a:latin typeface="Century Gothic" pitchFamily="34" charset="0"/>
              </a:rPr>
              <a:t>żyć</a:t>
            </a:r>
            <a:endParaRPr lang="pl-PL" sz="1400" i="1" dirty="0">
              <a:latin typeface="Century Gothic" pitchFamily="34" charset="0"/>
            </a:endParaRPr>
          </a:p>
          <a:p>
            <a:r>
              <a:rPr lang="pl-PL" sz="1400" i="1" dirty="0">
                <a:latin typeface="Century Gothic" pitchFamily="34" charset="0"/>
              </a:rPr>
              <a:t>Gdy ci uda sie taka </a:t>
            </a:r>
            <a:r>
              <a:rPr lang="pl-PL" sz="1400" i="1" dirty="0" smtClean="0">
                <a:latin typeface="Century Gothic" pitchFamily="34" charset="0"/>
              </a:rPr>
              <a:t>sztuka…</a:t>
            </a:r>
            <a:endParaRPr lang="pl-PL" sz="1400" i="1" dirty="0">
              <a:latin typeface="Century Gothic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12776" y="4592960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entury Gothic" pitchFamily="34" charset="0"/>
              </a:rPr>
              <a:t>Anna </a:t>
            </a:r>
            <a:r>
              <a:rPr lang="pl-PL" sz="2400" dirty="0" smtClean="0">
                <a:latin typeface="Century Gothic" pitchFamily="34" charset="0"/>
              </a:rPr>
              <a:t>Próchniak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Nora Ney (wł. Sonia Nejman)</a:t>
            </a:r>
          </a:p>
          <a:p>
            <a:pPr algn="ctr"/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sz="2400" dirty="0" smtClean="0">
                <a:latin typeface="Century Gothic" pitchFamily="34" charset="0"/>
              </a:rPr>
              <a:t>Patricia </a:t>
            </a:r>
            <a:r>
              <a:rPr lang="pl-PL" sz="2400" dirty="0" err="1" smtClean="0">
                <a:latin typeface="Century Gothic" pitchFamily="34" charset="0"/>
              </a:rPr>
              <a:t>Kazadi</a:t>
            </a:r>
            <a:endParaRPr lang="pl-PL" sz="2400" dirty="0" smtClean="0">
              <a:latin typeface="Century Gothic" pitchFamily="34" charset="0"/>
            </a:endParaRPr>
          </a:p>
          <a:p>
            <a:pPr algn="ctr"/>
            <a:r>
              <a:rPr lang="pl-PL" dirty="0" err="1" smtClean="0">
                <a:latin typeface="Century Gothic" pitchFamily="34" charset="0"/>
              </a:rPr>
              <a:t>Reri</a:t>
            </a:r>
            <a:endParaRPr lang="pl-PL" dirty="0" smtClean="0">
              <a:latin typeface="Century Gothic" pitchFamily="34" charset="0"/>
            </a:endParaRPr>
          </a:p>
          <a:p>
            <a:pPr algn="ctr"/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sz="2400" dirty="0">
                <a:latin typeface="Century Gothic" pitchFamily="34" charset="0"/>
              </a:rPr>
              <a:t>Roma </a:t>
            </a:r>
            <a:r>
              <a:rPr lang="pl-PL" sz="2400" dirty="0" smtClean="0">
                <a:latin typeface="Century Gothic" pitchFamily="34" charset="0"/>
              </a:rPr>
              <a:t>Gąsiorowska</a:t>
            </a:r>
          </a:p>
          <a:p>
            <a:pPr algn="ctr"/>
            <a:r>
              <a:rPr lang="pl-PL" dirty="0" smtClean="0">
                <a:latin typeface="Century Gothic" pitchFamily="34" charset="0"/>
              </a:rPr>
              <a:t>Zula Pogorzelska</a:t>
            </a:r>
          </a:p>
          <a:p>
            <a:pPr algn="ctr"/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sz="2400" dirty="0">
                <a:latin typeface="Century Gothic" pitchFamily="34" charset="0"/>
              </a:rPr>
              <a:t>Michalina </a:t>
            </a:r>
            <a:r>
              <a:rPr lang="pl-PL" sz="2400" dirty="0" smtClean="0">
                <a:latin typeface="Century Gothic" pitchFamily="34" charset="0"/>
              </a:rPr>
              <a:t>Olszańska</a:t>
            </a:r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dirty="0" smtClean="0">
                <a:latin typeface="Century Gothic" pitchFamily="34" charset="0"/>
              </a:rPr>
              <a:t>Ada</a:t>
            </a:r>
            <a:endParaRPr lang="pl-PL" dirty="0">
              <a:latin typeface="Century Gothic" pitchFamily="34" charset="0"/>
            </a:endParaRPr>
          </a:p>
        </p:txBody>
      </p:sp>
      <p:pic>
        <p:nvPicPr>
          <p:cNvPr id="7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2000672"/>
            <a:ext cx="4550386" cy="34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sia\AppData\Local\Microsoft\Windows\Temporary Internet Files\Content.Outlook\WWKWZ86F\bodo prezentacja ramk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656" y="776536"/>
            <a:ext cx="6172200" cy="1651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Impact" pitchFamily="34" charset="0"/>
              </a:rPr>
              <a:t>PRZYJACIELE BODO</a:t>
            </a:r>
            <a:endParaRPr lang="pl-PL" sz="4000" dirty="0"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12776" y="3656856"/>
            <a:ext cx="38884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entury Gothic" pitchFamily="34" charset="0"/>
              </a:rPr>
              <a:t>Piotr </a:t>
            </a:r>
            <a:r>
              <a:rPr lang="pl-PL" sz="2400" dirty="0" smtClean="0">
                <a:latin typeface="Century Gothic" pitchFamily="34" charset="0"/>
              </a:rPr>
              <a:t>Żurawski</a:t>
            </a:r>
          </a:p>
          <a:p>
            <a:pPr algn="ctr"/>
            <a:r>
              <a:rPr lang="pl-PL" sz="2000" dirty="0" smtClean="0">
                <a:latin typeface="Century Gothic" pitchFamily="34" charset="0"/>
              </a:rPr>
              <a:t>Moryc</a:t>
            </a:r>
          </a:p>
          <a:p>
            <a:pPr algn="ctr"/>
            <a:endParaRPr lang="pl-PL" sz="2400" dirty="0" smtClean="0">
              <a:latin typeface="Century Gothic" pitchFamily="34" charset="0"/>
            </a:endParaRPr>
          </a:p>
          <a:p>
            <a:pPr algn="ctr"/>
            <a:r>
              <a:rPr lang="pl-PL" sz="2400" dirty="0" smtClean="0">
                <a:latin typeface="Century Gothic" pitchFamily="34" charset="0"/>
              </a:rPr>
              <a:t>Jozef Pawłowski</a:t>
            </a:r>
          </a:p>
          <a:p>
            <a:pPr algn="ctr"/>
            <a:r>
              <a:rPr lang="pl-PL" sz="2000" dirty="0" smtClean="0">
                <a:latin typeface="Century Gothic" pitchFamily="34" charset="0"/>
              </a:rPr>
              <a:t>Antek</a:t>
            </a:r>
          </a:p>
          <a:p>
            <a:pPr algn="ctr"/>
            <a:endParaRPr lang="pl-PL" sz="2400" dirty="0">
              <a:latin typeface="Century Gothic" pitchFamily="34" charset="0"/>
            </a:endParaRPr>
          </a:p>
          <a:p>
            <a:pPr algn="ctr"/>
            <a:r>
              <a:rPr lang="pl-PL" sz="2400" dirty="0">
                <a:latin typeface="Century Gothic" pitchFamily="34" charset="0"/>
              </a:rPr>
              <a:t>Eryk Kulm</a:t>
            </a:r>
          </a:p>
          <a:p>
            <a:pPr algn="ctr"/>
            <a:r>
              <a:rPr lang="pl-PL" sz="2000" dirty="0" smtClean="0">
                <a:latin typeface="Century Gothic" pitchFamily="34" charset="0"/>
              </a:rPr>
              <a:t>Karol </a:t>
            </a:r>
            <a:r>
              <a:rPr lang="pl-PL" sz="2000" dirty="0" err="1">
                <a:latin typeface="Century Gothic" pitchFamily="34" charset="0"/>
              </a:rPr>
              <a:t>Hanusz</a:t>
            </a:r>
            <a:endParaRPr lang="pl-PL" sz="2000" dirty="0">
              <a:latin typeface="Century Gothic" pitchFamily="34" charset="0"/>
            </a:endParaRPr>
          </a:p>
        </p:txBody>
      </p:sp>
      <p:pic>
        <p:nvPicPr>
          <p:cNvPr id="8" name="Picture 2" descr="C:\Users\Kasia\AppData\Local\Microsoft\Windows\Temporary Internet Files\Content.Outlook\WWKWZ86F\bodo prezentacja kresk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2000672"/>
            <a:ext cx="4550386" cy="34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984</Words>
  <Application>Microsoft Office PowerPoint</Application>
  <PresentationFormat>Papier A4 (210x297 mm)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Slajd 1</vt:lpstr>
      <vt:lpstr>Slajd 2</vt:lpstr>
      <vt:lpstr>BODO TO</vt:lpstr>
      <vt:lpstr>ZARYS FABUŁY</vt:lpstr>
      <vt:lpstr>EUGENIUSZ BODO</vt:lpstr>
      <vt:lpstr>OBSADA </vt:lpstr>
      <vt:lpstr>BODO</vt:lpstr>
      <vt:lpstr>KOBIETY BODO</vt:lpstr>
      <vt:lpstr>PRZYJACIELE BODO</vt:lpstr>
      <vt:lpstr>Slajd 10</vt:lpstr>
      <vt:lpstr>TWÓRCY </vt:lpstr>
      <vt:lpstr>CHOREOGRAFIA  I MUZYKA</vt:lpstr>
      <vt:lpstr>TWÓRCY O SERIALU</vt:lpstr>
      <vt:lpstr>Slajd 14</vt:lpstr>
      <vt:lpstr>Slajd 15</vt:lpstr>
      <vt:lpstr>PRODUCENT WYKONAWCZY AKSON STUDIO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 </cp:lastModifiedBy>
  <cp:revision>61</cp:revision>
  <dcterms:created xsi:type="dcterms:W3CDTF">2015-05-07T12:22:08Z</dcterms:created>
  <dcterms:modified xsi:type="dcterms:W3CDTF">2015-05-13T11:38:57Z</dcterms:modified>
</cp:coreProperties>
</file>