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  <p:sldMasterId id="2147483745" r:id="rId7"/>
  </p:sldMasterIdLst>
  <p:notesMasterIdLst>
    <p:notesMasterId r:id="rId30"/>
  </p:notesMasterIdLst>
  <p:sldIdLst>
    <p:sldId id="268" r:id="rId8"/>
    <p:sldId id="291" r:id="rId9"/>
    <p:sldId id="271" r:id="rId10"/>
    <p:sldId id="286" r:id="rId11"/>
    <p:sldId id="287" r:id="rId12"/>
    <p:sldId id="288" r:id="rId13"/>
    <p:sldId id="289" r:id="rId14"/>
    <p:sldId id="29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custDataLst>
    <p:tags r:id="rId31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7979"/>
    <a:srgbClr val="990002"/>
    <a:srgbClr val="F1002B"/>
    <a:srgbClr val="489A1E"/>
    <a:srgbClr val="145D04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7" autoAdjust="0"/>
    <p:restoredTop sz="94629" autoAdjust="0"/>
  </p:normalViewPr>
  <p:slideViewPr>
    <p:cSldViewPr snapToGrid="0" showGuides="1">
      <p:cViewPr varScale="1">
        <p:scale>
          <a:sx n="88" d="100"/>
          <a:sy n="88" d="100"/>
        </p:scale>
        <p:origin x="-1542" y="-102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23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4C1D52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Arkusz1!$A$2:$A$5</c:f>
              <c:strCache>
                <c:ptCount val="4"/>
                <c:pt idx="0">
                  <c:v> tak, bardzo, specjalnie śledzę wiadomości na ten temat</c:v>
                </c:pt>
                <c:pt idx="1">
                  <c:v> tak, raczej się tym interesuje</c:v>
                </c:pt>
                <c:pt idx="2">
                  <c:v> mało się tym interesuje, niewiele o tym wiem</c:v>
                </c:pt>
                <c:pt idx="3">
                  <c:v> w ogóle się tym nie interesuje, nic o tym nie wiem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0.18700000000000003</c:v>
                </c:pt>
                <c:pt idx="1">
                  <c:v>0.505</c:v>
                </c:pt>
                <c:pt idx="2">
                  <c:v>0.23490000000000003</c:v>
                </c:pt>
                <c:pt idx="3">
                  <c:v>7.3000000000000009E-2</c:v>
                </c:pt>
              </c:numCache>
            </c:numRef>
          </c:val>
        </c:ser>
        <c:dLbls>
          <c:showVal val="1"/>
        </c:dLbls>
        <c:gapWidth val="100"/>
        <c:axId val="67219456"/>
        <c:axId val="67220992"/>
      </c:barChart>
      <c:catAx>
        <c:axId val="672194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7220992"/>
        <c:crosses val="autoZero"/>
        <c:auto val="1"/>
        <c:lblAlgn val="ctr"/>
        <c:lblOffset val="100"/>
      </c:catAx>
      <c:valAx>
        <c:axId val="67220992"/>
        <c:scaling>
          <c:orientation val="minMax"/>
        </c:scaling>
        <c:delete val="1"/>
        <c:axPos val="l"/>
        <c:numFmt formatCode="0%" sourceLinked="1"/>
        <c:tickLblPos val="none"/>
        <c:crossAx val="6721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4C1D52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  <c:spPr>
              <a:solidFill>
                <a:srgbClr val="797979"/>
              </a:solidFill>
              <a:ln>
                <a:noFill/>
              </a:ln>
              <a:effectLst/>
            </c:spPr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Arkusz1!$A$2:$A$7</c:f>
              <c:strCache>
                <c:ptCount val="6"/>
                <c:pt idx="0">
                  <c:v> Piotr Kraśko</c:v>
                </c:pt>
                <c:pt idx="1">
                  <c:v> Arleta Bojke</c:v>
                </c:pt>
                <c:pt idx="2">
                  <c:v> Beata Tadla</c:v>
                </c:pt>
                <c:pt idx="3">
                  <c:v> Maria Stepan</c:v>
                </c:pt>
                <c:pt idx="4">
                  <c:v> inne</c:v>
                </c:pt>
                <c:pt idx="5">
                  <c:v> nie wiem/ trudno powiedzieć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0.13043478260869601</c:v>
                </c:pt>
                <c:pt idx="1">
                  <c:v>0.10869565217391304</c:v>
                </c:pt>
                <c:pt idx="2">
                  <c:v>6.521739130434781E-2</c:v>
                </c:pt>
                <c:pt idx="3">
                  <c:v>4.3478260869565202E-2</c:v>
                </c:pt>
                <c:pt idx="4">
                  <c:v>0.23913043478260904</c:v>
                </c:pt>
                <c:pt idx="5">
                  <c:v>0.43478260869565211</c:v>
                </c:pt>
              </c:numCache>
            </c:numRef>
          </c:val>
        </c:ser>
        <c:dLbls>
          <c:showVal val="1"/>
        </c:dLbls>
        <c:gapWidth val="100"/>
        <c:axId val="69814912"/>
        <c:axId val="69931392"/>
      </c:barChart>
      <c:catAx>
        <c:axId val="698149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9931392"/>
        <c:crosses val="autoZero"/>
        <c:auto val="1"/>
        <c:lblAlgn val="ctr"/>
        <c:lblOffset val="100"/>
      </c:catAx>
      <c:valAx>
        <c:axId val="69931392"/>
        <c:scaling>
          <c:orientation val="minMax"/>
        </c:scaling>
        <c:delete val="1"/>
        <c:axPos val="l"/>
        <c:numFmt formatCode="0%" sourceLinked="1"/>
        <c:tickLblPos val="none"/>
        <c:crossAx val="698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886260002975746"/>
          <c:y val="9.5420324139391319E-2"/>
          <c:w val="0.48462393479066335"/>
          <c:h val="0.82821085058110289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4C1D52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Arkusz1!$A$2:$A$18</c:f>
              <c:strCache>
                <c:ptCount val="17"/>
                <c:pt idx="0">
                  <c:v> trudno powiedzieć</c:v>
                </c:pt>
                <c:pt idx="1">
                  <c:v> sztywny, oficjalny</c:v>
                </c:pt>
                <c:pt idx="2">
                  <c:v> nowatorski</c:v>
                </c:pt>
                <c:pt idx="3">
                  <c:v> chaotyczny</c:v>
                </c:pt>
                <c:pt idx="4">
                  <c:v> skrótowy, pobieżny</c:v>
                </c:pt>
                <c:pt idx="5">
                  <c:v> powtarzający tylko wcześniej podawane informacje</c:v>
                </c:pt>
                <c:pt idx="6">
                  <c:v> miarodajny, mający autorytet</c:v>
                </c:pt>
                <c:pt idx="7">
                  <c:v> pogłębiony</c:v>
                </c:pt>
                <c:pt idx="8">
                  <c:v> przyjazny</c:v>
                </c:pt>
                <c:pt idx="9">
                  <c:v> emocjonalny</c:v>
                </c:pt>
                <c:pt idx="10">
                  <c:v> obszerny, podający pełny zestaw ważnych informacji</c:v>
                </c:pt>
                <c:pt idx="11">
                  <c:v> fachowy, profesjonalny</c:v>
                </c:pt>
                <c:pt idx="12">
                  <c:v> trafny, rzetelny</c:v>
                </c:pt>
                <c:pt idx="13">
                  <c:v> godny zaufania, wiarygodny</c:v>
                </c:pt>
                <c:pt idx="14">
                  <c:v> ciekawy</c:v>
                </c:pt>
                <c:pt idx="15">
                  <c:v> łatwy do zrozumienia</c:v>
                </c:pt>
                <c:pt idx="16">
                  <c:v> aktualny</c:v>
                </c:pt>
              </c:strCache>
            </c:strRef>
          </c:cat>
          <c:val>
            <c:numRef>
              <c:f>Arkusz1!$B$2:$B$18</c:f>
              <c:numCache>
                <c:formatCode>0%</c:formatCode>
                <c:ptCount val="17"/>
                <c:pt idx="0">
                  <c:v>3.6036036036036001E-2</c:v>
                </c:pt>
                <c:pt idx="1">
                  <c:v>3.24324324324324E-2</c:v>
                </c:pt>
                <c:pt idx="2">
                  <c:v>3.4234234234234197E-2</c:v>
                </c:pt>
                <c:pt idx="3">
                  <c:v>3.4234234234234197E-2</c:v>
                </c:pt>
                <c:pt idx="4">
                  <c:v>4.1441441441441407E-2</c:v>
                </c:pt>
                <c:pt idx="5">
                  <c:v>8.1081081081081099E-2</c:v>
                </c:pt>
                <c:pt idx="6">
                  <c:v>8.2882882882882897E-2</c:v>
                </c:pt>
                <c:pt idx="7">
                  <c:v>0.10090090090090099</c:v>
                </c:pt>
                <c:pt idx="8">
                  <c:v>0.14954954954954999</c:v>
                </c:pt>
                <c:pt idx="9">
                  <c:v>0.19099099099099104</c:v>
                </c:pt>
                <c:pt idx="10">
                  <c:v>0.26666666666666705</c:v>
                </c:pt>
                <c:pt idx="11">
                  <c:v>0.30450450450450506</c:v>
                </c:pt>
                <c:pt idx="12">
                  <c:v>0.30450450450450506</c:v>
                </c:pt>
                <c:pt idx="13">
                  <c:v>0.33333333333333298</c:v>
                </c:pt>
                <c:pt idx="14">
                  <c:v>0.34954954954954998</c:v>
                </c:pt>
                <c:pt idx="15">
                  <c:v>0.41081081081081111</c:v>
                </c:pt>
                <c:pt idx="16">
                  <c:v>0.47567567567567604</c:v>
                </c:pt>
              </c:numCache>
            </c:numRef>
          </c:val>
        </c:ser>
        <c:dLbls>
          <c:showVal val="1"/>
        </c:dLbls>
        <c:gapWidth val="100"/>
        <c:axId val="71246208"/>
        <c:axId val="71247744"/>
      </c:barChart>
      <c:catAx>
        <c:axId val="71246208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71247744"/>
        <c:crosses val="autoZero"/>
        <c:auto val="1"/>
        <c:lblAlgn val="ctr"/>
        <c:lblOffset val="100"/>
      </c:catAx>
      <c:valAx>
        <c:axId val="71247744"/>
        <c:scaling>
          <c:orientation val="minMax"/>
        </c:scaling>
        <c:delete val="1"/>
        <c:axPos val="b"/>
        <c:numFmt formatCode="0%" sourceLinked="1"/>
        <c:tickLblPos val="none"/>
        <c:crossAx val="71246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Arkusz1!$A$2:$A$6</c:f>
              <c:strCache>
                <c:ptCount val="5"/>
                <c:pt idx="0">
                  <c:v> bardzo dobrze</c:v>
                </c:pt>
                <c:pt idx="1">
                  <c:v> raczej dobrze</c:v>
                </c:pt>
                <c:pt idx="2">
                  <c:v> raczej źle</c:v>
                </c:pt>
                <c:pt idx="3">
                  <c:v> bardzo źle</c:v>
                </c:pt>
                <c:pt idx="4">
                  <c:v> trudno powiedzieć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0.12252252252252303</c:v>
                </c:pt>
                <c:pt idx="1">
                  <c:v>0.79639639639639603</c:v>
                </c:pt>
                <c:pt idx="2">
                  <c:v>3.9639639639639609E-2</c:v>
                </c:pt>
                <c:pt idx="3">
                  <c:v>5.4054054054054109E-3</c:v>
                </c:pt>
                <c:pt idx="4">
                  <c:v>3.6036036036036001E-2</c:v>
                </c:pt>
              </c:numCache>
            </c:numRef>
          </c:val>
        </c:ser>
        <c:dLbls>
          <c:showVal val="1"/>
        </c:dLbls>
        <c:gapWidth val="100"/>
        <c:axId val="71325184"/>
        <c:axId val="71326720"/>
      </c:barChart>
      <c:catAx>
        <c:axId val="713251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71326720"/>
        <c:crosses val="autoZero"/>
        <c:auto val="1"/>
        <c:lblAlgn val="ctr"/>
        <c:lblOffset val="100"/>
      </c:catAx>
      <c:valAx>
        <c:axId val="71326720"/>
        <c:scaling>
          <c:orientation val="minMax"/>
        </c:scaling>
        <c:delete val="1"/>
        <c:axPos val="l"/>
        <c:numFmt formatCode="0%" sourceLinked="1"/>
        <c:tickLblPos val="none"/>
        <c:crossAx val="71325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4C1D52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Arkusz1!$A$2:$A$7</c:f>
              <c:strCache>
                <c:ptCount val="6"/>
                <c:pt idx="0">
                  <c:v> z telewizji</c:v>
                </c:pt>
                <c:pt idx="1">
                  <c:v> z Internetu</c:v>
                </c:pt>
                <c:pt idx="2">
                  <c:v> z radia</c:v>
                </c:pt>
                <c:pt idx="3">
                  <c:v> z prasy</c:v>
                </c:pt>
                <c:pt idx="4">
                  <c:v> od znajomych, rodziny</c:v>
                </c:pt>
                <c:pt idx="5">
                  <c:v> inne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0.87162891046386226</c:v>
                </c:pt>
                <c:pt idx="1">
                  <c:v>0.33441208198489819</c:v>
                </c:pt>
                <c:pt idx="2">
                  <c:v>0.19848975188781004</c:v>
                </c:pt>
                <c:pt idx="3">
                  <c:v>0.11111111111111099</c:v>
                </c:pt>
                <c:pt idx="4">
                  <c:v>8.0906148867313898E-2</c:v>
                </c:pt>
                <c:pt idx="5">
                  <c:v>2.1574973031283705E-3</c:v>
                </c:pt>
              </c:numCache>
            </c:numRef>
          </c:val>
        </c:ser>
        <c:dLbls>
          <c:showVal val="1"/>
        </c:dLbls>
        <c:gapWidth val="100"/>
        <c:axId val="66675840"/>
        <c:axId val="66677376"/>
      </c:barChart>
      <c:catAx>
        <c:axId val="6667584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6677376"/>
        <c:crosses val="autoZero"/>
        <c:auto val="1"/>
        <c:lblAlgn val="ctr"/>
        <c:lblOffset val="100"/>
      </c:catAx>
      <c:valAx>
        <c:axId val="66677376"/>
        <c:scaling>
          <c:orientation val="minMax"/>
        </c:scaling>
        <c:delete val="1"/>
        <c:axPos val="l"/>
        <c:numFmt formatCode="0%" sourceLinked="1"/>
        <c:tickLblPos val="none"/>
        <c:crossAx val="6667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4C1D52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Arkusz1!$A$2:$A$11</c:f>
              <c:strCache>
                <c:ptCount val="10"/>
                <c:pt idx="0">
                  <c:v> TVP 1</c:v>
                </c:pt>
                <c:pt idx="1">
                  <c:v> TVN</c:v>
                </c:pt>
                <c:pt idx="2">
                  <c:v> Polsat</c:v>
                </c:pt>
                <c:pt idx="3">
                  <c:v> TVP 2</c:v>
                </c:pt>
                <c:pt idx="4">
                  <c:v> TVP Info</c:v>
                </c:pt>
                <c:pt idx="5">
                  <c:v> Polsat News</c:v>
                </c:pt>
                <c:pt idx="6">
                  <c:v> TVN24</c:v>
                </c:pt>
                <c:pt idx="7">
                  <c:v> TV Trwam</c:v>
                </c:pt>
                <c:pt idx="8">
                  <c:v> Inne stacje polskie</c:v>
                </c:pt>
                <c:pt idx="9">
                  <c:v> Stacje zagraniczne</c:v>
                </c:pt>
              </c:strCache>
            </c:strRef>
          </c:cat>
          <c:val>
            <c:numRef>
              <c:f>Arkusz1!$B$2:$B$11</c:f>
              <c:numCache>
                <c:formatCode>0%</c:formatCode>
                <c:ptCount val="10"/>
                <c:pt idx="0">
                  <c:v>0.56435643564356408</c:v>
                </c:pt>
                <c:pt idx="1">
                  <c:v>0.50123762376237591</c:v>
                </c:pt>
                <c:pt idx="2">
                  <c:v>0.37252475247524708</c:v>
                </c:pt>
                <c:pt idx="3">
                  <c:v>0.33415841584158407</c:v>
                </c:pt>
                <c:pt idx="4">
                  <c:v>0.30693069306930704</c:v>
                </c:pt>
                <c:pt idx="5">
                  <c:v>0.113861386138614</c:v>
                </c:pt>
                <c:pt idx="6">
                  <c:v>6.9306930693069313E-2</c:v>
                </c:pt>
                <c:pt idx="7">
                  <c:v>2.2277227722772314E-2</c:v>
                </c:pt>
                <c:pt idx="8">
                  <c:v>9.9009900990099028E-3</c:v>
                </c:pt>
                <c:pt idx="9">
                  <c:v>6.1881188118811901E-3</c:v>
                </c:pt>
              </c:numCache>
            </c:numRef>
          </c:val>
        </c:ser>
        <c:dLbls>
          <c:showVal val="1"/>
        </c:dLbls>
        <c:gapWidth val="100"/>
        <c:axId val="66713856"/>
        <c:axId val="61693952"/>
      </c:barChart>
      <c:catAx>
        <c:axId val="667138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1693952"/>
        <c:crosses val="autoZero"/>
        <c:auto val="1"/>
        <c:lblAlgn val="ctr"/>
        <c:lblOffset val="100"/>
      </c:catAx>
      <c:valAx>
        <c:axId val="61693952"/>
        <c:scaling>
          <c:orientation val="minMax"/>
        </c:scaling>
        <c:delete val="1"/>
        <c:axPos val="l"/>
        <c:numFmt formatCode="0%" sourceLinked="1"/>
        <c:tickLblPos val="none"/>
        <c:crossAx val="66713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EF5205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Arkusz1!$A$2:$A$12</c:f>
              <c:strCache>
                <c:ptCount val="11"/>
                <c:pt idx="0">
                  <c:v> TVN</c:v>
                </c:pt>
                <c:pt idx="1">
                  <c:v> TVP 1</c:v>
                </c:pt>
                <c:pt idx="2">
                  <c:v> TVP Info</c:v>
                </c:pt>
                <c:pt idx="3">
                  <c:v> Polsat</c:v>
                </c:pt>
                <c:pt idx="4">
                  <c:v> TVN24</c:v>
                </c:pt>
                <c:pt idx="5">
                  <c:v> Polsat News</c:v>
                </c:pt>
                <c:pt idx="6">
                  <c:v> TVP 2</c:v>
                </c:pt>
                <c:pt idx="7">
                  <c:v> TV Trwam</c:v>
                </c:pt>
                <c:pt idx="8">
                  <c:v> Inne stacje polskie</c:v>
                </c:pt>
                <c:pt idx="9">
                  <c:v> Stacje zagraniczne</c:v>
                </c:pt>
                <c:pt idx="10">
                  <c:v> Trudno powiedzieć</c:v>
                </c:pt>
              </c:strCache>
            </c:strRef>
          </c:cat>
          <c:val>
            <c:numRef>
              <c:f>Arkusz1!$B$2:$B$12</c:f>
              <c:numCache>
                <c:formatCode>0%</c:formatCode>
                <c:ptCount val="11"/>
                <c:pt idx="0">
                  <c:v>0.21410891089108899</c:v>
                </c:pt>
                <c:pt idx="1">
                  <c:v>0.18935643564356403</c:v>
                </c:pt>
                <c:pt idx="2">
                  <c:v>0.137376237623762</c:v>
                </c:pt>
                <c:pt idx="3">
                  <c:v>0.10148514851485102</c:v>
                </c:pt>
                <c:pt idx="4">
                  <c:v>6.1881188118811901E-2</c:v>
                </c:pt>
                <c:pt idx="5">
                  <c:v>4.5792079207920819E-2</c:v>
                </c:pt>
                <c:pt idx="6">
                  <c:v>3.4653465346534698E-2</c:v>
                </c:pt>
                <c:pt idx="7">
                  <c:v>1.60891089108911E-2</c:v>
                </c:pt>
                <c:pt idx="8">
                  <c:v>7.4257425742574306E-3</c:v>
                </c:pt>
                <c:pt idx="9">
                  <c:v>2.47524752475248E-3</c:v>
                </c:pt>
                <c:pt idx="10">
                  <c:v>0.18935643564356403</c:v>
                </c:pt>
              </c:numCache>
            </c:numRef>
          </c:val>
        </c:ser>
        <c:dLbls>
          <c:showVal val="1"/>
        </c:dLbls>
        <c:gapWidth val="100"/>
        <c:axId val="67259776"/>
        <c:axId val="67277952"/>
      </c:barChart>
      <c:catAx>
        <c:axId val="6725977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7277952"/>
        <c:crosses val="autoZero"/>
        <c:auto val="1"/>
        <c:lblAlgn val="ctr"/>
        <c:lblOffset val="100"/>
      </c:catAx>
      <c:valAx>
        <c:axId val="67277952"/>
        <c:scaling>
          <c:orientation val="minMax"/>
        </c:scaling>
        <c:delete val="1"/>
        <c:axPos val="l"/>
        <c:numFmt formatCode="0%" sourceLinked="1"/>
        <c:tickLblPos val="none"/>
        <c:crossAx val="67259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Arkusz1!$A$2:$A$6</c:f>
              <c:strCache>
                <c:ptCount val="5"/>
                <c:pt idx="0">
                  <c:v> zupełnie wystarczająco</c:v>
                </c:pt>
                <c:pt idx="1">
                  <c:v> raczej wystarczająco</c:v>
                </c:pt>
                <c:pt idx="2">
                  <c:v> raczej niewystarczająco</c:v>
                </c:pt>
                <c:pt idx="3">
                  <c:v> zupełnie niewystarczająco</c:v>
                </c:pt>
                <c:pt idx="4">
                  <c:v> trudno powiedzieć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0.20927723840345203</c:v>
                </c:pt>
                <c:pt idx="1">
                  <c:v>0.56310679611650505</c:v>
                </c:pt>
                <c:pt idx="2">
                  <c:v>6.9039913700107897E-2</c:v>
                </c:pt>
                <c:pt idx="3">
                  <c:v>1.51024811218986E-2</c:v>
                </c:pt>
                <c:pt idx="4">
                  <c:v>0.14347357065803698</c:v>
                </c:pt>
              </c:numCache>
            </c:numRef>
          </c:val>
        </c:ser>
        <c:dLbls>
          <c:showVal val="1"/>
        </c:dLbls>
        <c:gapWidth val="100"/>
        <c:axId val="66392832"/>
        <c:axId val="66394368"/>
      </c:barChart>
      <c:catAx>
        <c:axId val="663928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6394368"/>
        <c:crosses val="autoZero"/>
        <c:auto val="1"/>
        <c:lblAlgn val="ctr"/>
        <c:lblOffset val="100"/>
      </c:catAx>
      <c:valAx>
        <c:axId val="66394368"/>
        <c:scaling>
          <c:orientation val="minMax"/>
        </c:scaling>
        <c:delete val="1"/>
        <c:axPos val="l"/>
        <c:numFmt formatCode="0%" sourceLinked="1"/>
        <c:tickLblPos val="none"/>
        <c:crossAx val="66392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256026583190636"/>
          <c:y val="6.9538735058731871E-2"/>
          <c:w val="0.54242311967395329"/>
          <c:h val="0.8540924396617624"/>
        </c:manualLayout>
      </c:layout>
      <c:barChart>
        <c:barDir val="bar"/>
        <c:grouping val="percentStacked"/>
        <c:ser>
          <c:idx val="0"/>
          <c:order val="0"/>
          <c:tx>
            <c:strRef>
              <c:f>Arkusz1!$B$1</c:f>
              <c:strCache>
                <c:ptCount val="1"/>
                <c:pt idx="0">
                  <c:v> tak</c:v>
                </c:pt>
              </c:strCache>
            </c:strRef>
          </c:tx>
          <c:spPr>
            <a:solidFill>
              <a:srgbClr val="489A1E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Arkusz1!$A$2:$A$11</c:f>
              <c:strCache>
                <c:ptCount val="10"/>
                <c:pt idx="0">
                  <c:v>goni za sensacją</c:v>
                </c:pt>
                <c:pt idx="1">
                  <c:v>jest niezależna politycznie</c:v>
                </c:pt>
                <c:pt idx="2">
                  <c:v>trafnie dobiera ekspertów komentujących wydarzenia na Ukrainie</c:v>
                </c:pt>
                <c:pt idx="3">
                  <c:v>daje poczucie uczestniczenia w wydarzeniach na Ukrainie</c:v>
                </c:pt>
                <c:pt idx="4">
                  <c:v>trafnie dobiera tematy</c:v>
                </c:pt>
                <c:pt idx="5">
                  <c:v>prezentuje wysoką jakość dziennikarstwa</c:v>
                </c:pt>
                <c:pt idx="6">
                  <c:v>od razu informuje o najświeższych zdarzeniach</c:v>
                </c:pt>
                <c:pt idx="7">
                  <c:v>prezentuje zróżnicowane poglądy, opinie i stanowiska na temat tych wydarzeń</c:v>
                </c:pt>
                <c:pt idx="8">
                  <c:v>rzetelnie informuje o wydarzeniach na Ukrainie</c:v>
                </c:pt>
                <c:pt idx="9">
                  <c:v>ilustruje wiadomości aktualnymi materiałami filmowymi</c:v>
                </c:pt>
              </c:strCache>
            </c:strRef>
          </c:cat>
          <c:val>
            <c:numRef>
              <c:f>Arkusz1!$B$2:$B$11</c:f>
              <c:numCache>
                <c:formatCode>0%</c:formatCode>
                <c:ptCount val="10"/>
                <c:pt idx="0">
                  <c:v>0.46846846846846807</c:v>
                </c:pt>
                <c:pt idx="1">
                  <c:v>0.66000000000000014</c:v>
                </c:pt>
                <c:pt idx="2">
                  <c:v>0.79</c:v>
                </c:pt>
                <c:pt idx="3">
                  <c:v>0.79099099099099102</c:v>
                </c:pt>
                <c:pt idx="4">
                  <c:v>0.8180180180180181</c:v>
                </c:pt>
                <c:pt idx="5">
                  <c:v>0.82882882882882913</c:v>
                </c:pt>
                <c:pt idx="6">
                  <c:v>0.85000000000000009</c:v>
                </c:pt>
                <c:pt idx="7">
                  <c:v>0.85225225225225198</c:v>
                </c:pt>
                <c:pt idx="8">
                  <c:v>0.86510000000000009</c:v>
                </c:pt>
                <c:pt idx="9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 nie</c:v>
                </c:pt>
              </c:strCache>
            </c:strRef>
          </c:tx>
          <c:spPr>
            <a:solidFill>
              <a:srgbClr val="990002"/>
            </a:solidFill>
            <a:ln>
              <a:noFill/>
            </a:ln>
            <a:effectLst/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Arkusz1!$A$2:$A$11</c:f>
              <c:strCache>
                <c:ptCount val="10"/>
                <c:pt idx="0">
                  <c:v>goni za sensacją</c:v>
                </c:pt>
                <c:pt idx="1">
                  <c:v>jest niezależna politycznie</c:v>
                </c:pt>
                <c:pt idx="2">
                  <c:v>trafnie dobiera ekspertów komentujących wydarzenia na Ukrainie</c:v>
                </c:pt>
                <c:pt idx="3">
                  <c:v>daje poczucie uczestniczenia w wydarzeniach na Ukrainie</c:v>
                </c:pt>
                <c:pt idx="4">
                  <c:v>trafnie dobiera tematy</c:v>
                </c:pt>
                <c:pt idx="5">
                  <c:v>prezentuje wysoką jakość dziennikarstwa</c:v>
                </c:pt>
                <c:pt idx="6">
                  <c:v>od razu informuje o najświeższych zdarzeniach</c:v>
                </c:pt>
                <c:pt idx="7">
                  <c:v>prezentuje zróżnicowane poglądy, opinie i stanowiska na temat tych wydarzeń</c:v>
                </c:pt>
                <c:pt idx="8">
                  <c:v>rzetelnie informuje o wydarzeniach na Ukrainie</c:v>
                </c:pt>
                <c:pt idx="9">
                  <c:v>ilustruje wiadomości aktualnymi materiałami filmowymi</c:v>
                </c:pt>
              </c:strCache>
            </c:strRef>
          </c:cat>
          <c:val>
            <c:numRef>
              <c:f>Arkusz1!$C$2:$C$11</c:f>
              <c:numCache>
                <c:formatCode>0%</c:formatCode>
                <c:ptCount val="10"/>
                <c:pt idx="0">
                  <c:v>0.40180180180180214</c:v>
                </c:pt>
                <c:pt idx="1">
                  <c:v>0.153153153153153</c:v>
                </c:pt>
                <c:pt idx="2">
                  <c:v>6.6666666666666693E-2</c:v>
                </c:pt>
                <c:pt idx="3">
                  <c:v>0.108108108108108</c:v>
                </c:pt>
                <c:pt idx="4">
                  <c:v>7.7477477477477519E-2</c:v>
                </c:pt>
                <c:pt idx="5">
                  <c:v>6.1261261261261302E-2</c:v>
                </c:pt>
                <c:pt idx="6">
                  <c:v>5.4054054054054106E-2</c:v>
                </c:pt>
                <c:pt idx="7">
                  <c:v>7.0270270270270302E-2</c:v>
                </c:pt>
                <c:pt idx="8">
                  <c:v>4.1441441441441407E-2</c:v>
                </c:pt>
                <c:pt idx="9">
                  <c:v>4.5045045045045001E-2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trudno powiedzieć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Arkusz1!$A$2:$A$11</c:f>
              <c:strCache>
                <c:ptCount val="10"/>
                <c:pt idx="0">
                  <c:v>goni za sensacją</c:v>
                </c:pt>
                <c:pt idx="1">
                  <c:v>jest niezależna politycznie</c:v>
                </c:pt>
                <c:pt idx="2">
                  <c:v>trafnie dobiera ekspertów komentujących wydarzenia na Ukrainie</c:v>
                </c:pt>
                <c:pt idx="3">
                  <c:v>daje poczucie uczestniczenia w wydarzeniach na Ukrainie</c:v>
                </c:pt>
                <c:pt idx="4">
                  <c:v>trafnie dobiera tematy</c:v>
                </c:pt>
                <c:pt idx="5">
                  <c:v>prezentuje wysoką jakość dziennikarstwa</c:v>
                </c:pt>
                <c:pt idx="6">
                  <c:v>od razu informuje o najświeższych zdarzeniach</c:v>
                </c:pt>
                <c:pt idx="7">
                  <c:v>prezentuje zróżnicowane poglądy, opinie i stanowiska na temat tych wydarzeń</c:v>
                </c:pt>
                <c:pt idx="8">
                  <c:v>rzetelnie informuje o wydarzeniach na Ukrainie</c:v>
                </c:pt>
                <c:pt idx="9">
                  <c:v>ilustruje wiadomości aktualnymi materiałami filmowymi</c:v>
                </c:pt>
              </c:strCache>
            </c:strRef>
          </c:cat>
          <c:val>
            <c:numRef>
              <c:f>Arkusz1!$D$2:$D$11</c:f>
              <c:numCache>
                <c:formatCode>0%</c:formatCode>
                <c:ptCount val="10"/>
                <c:pt idx="0">
                  <c:v>0.12972972972972996</c:v>
                </c:pt>
                <c:pt idx="1">
                  <c:v>0.19279279279279302</c:v>
                </c:pt>
                <c:pt idx="2">
                  <c:v>0.13693693693693704</c:v>
                </c:pt>
                <c:pt idx="3">
                  <c:v>0.10090090090090099</c:v>
                </c:pt>
                <c:pt idx="4">
                  <c:v>0.10450450450450502</c:v>
                </c:pt>
                <c:pt idx="5">
                  <c:v>0.10990990990990999</c:v>
                </c:pt>
                <c:pt idx="6">
                  <c:v>0.10090090090090099</c:v>
                </c:pt>
                <c:pt idx="7">
                  <c:v>7.7477477477477519E-2</c:v>
                </c:pt>
                <c:pt idx="8">
                  <c:v>9.3693693693693722E-2</c:v>
                </c:pt>
                <c:pt idx="9">
                  <c:v>6.3063063063063099E-2</c:v>
                </c:pt>
              </c:numCache>
            </c:numRef>
          </c:val>
        </c:ser>
        <c:dLbls>
          <c:showVal val="1"/>
        </c:dLbls>
        <c:gapWidth val="100"/>
        <c:overlap val="100"/>
        <c:axId val="67740416"/>
        <c:axId val="67741952"/>
      </c:barChart>
      <c:catAx>
        <c:axId val="6774041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7741952"/>
        <c:crosses val="autoZero"/>
        <c:auto val="1"/>
        <c:lblAlgn val="ctr"/>
        <c:lblOffset val="100"/>
      </c:catAx>
      <c:valAx>
        <c:axId val="67741952"/>
        <c:scaling>
          <c:orientation val="minMax"/>
        </c:scaling>
        <c:delete val="1"/>
        <c:axPos val="b"/>
        <c:numFmt formatCode="0%" sourceLinked="1"/>
        <c:tickLblPos val="none"/>
        <c:crossAx val="67740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1790526091611651"/>
          <c:y val="1.5528953448395682E-2"/>
          <c:w val="0.52862074900881939"/>
          <c:h val="5.3066428257152132E-2"/>
        </c:manualLayout>
      </c:layout>
      <c:txPr>
        <a:bodyPr/>
        <a:lstStyle/>
        <a:p>
          <a:pPr>
            <a:defRPr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pl-PL"/>
        </a:p>
      </c:txPr>
    </c:legend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9377036264589728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797979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Arkusz1!$A$2:$A$5</c:f>
              <c:strCache>
                <c:ptCount val="4"/>
                <c:pt idx="0">
                  <c:v> tyle, ile trzeba</c:v>
                </c:pt>
                <c:pt idx="1">
                  <c:v> za dużo</c:v>
                </c:pt>
                <c:pt idx="2">
                  <c:v> za mało</c:v>
                </c:pt>
                <c:pt idx="3">
                  <c:v> trudno powiedzieć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0.75675675675675702</c:v>
                </c:pt>
                <c:pt idx="1">
                  <c:v>0.14234234234234205</c:v>
                </c:pt>
                <c:pt idx="2">
                  <c:v>5.4054054054054106E-2</c:v>
                </c:pt>
                <c:pt idx="3">
                  <c:v>4.6846846846846806E-2</c:v>
                </c:pt>
              </c:numCache>
            </c:numRef>
          </c:val>
        </c:ser>
        <c:dLbls>
          <c:showVal val="1"/>
        </c:dLbls>
        <c:gapWidth val="100"/>
        <c:axId val="67807872"/>
        <c:axId val="67821952"/>
      </c:barChart>
      <c:catAx>
        <c:axId val="67807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7821952"/>
        <c:crosses val="autoZero"/>
        <c:auto val="1"/>
        <c:lblAlgn val="ctr"/>
        <c:lblOffset val="100"/>
      </c:catAx>
      <c:valAx>
        <c:axId val="67821952"/>
        <c:scaling>
          <c:orientation val="minMax"/>
        </c:scaling>
        <c:delete val="1"/>
        <c:axPos val="l"/>
        <c:numFmt formatCode="0%" sourceLinked="1"/>
        <c:tickLblPos val="none"/>
        <c:crossAx val="6780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Arkusz1!$A$2:$A$6</c:f>
              <c:strCache>
                <c:ptCount val="5"/>
                <c:pt idx="0">
                  <c:v> jest całkowicie zgodny z rzeczywistością</c:v>
                </c:pt>
                <c:pt idx="1">
                  <c:v> jest raczej zgodny lub bliski rzeczywistości</c:v>
                </c:pt>
                <c:pt idx="2">
                  <c:v> jest raczej niezgodny, odbiegający od rzeczywistości</c:v>
                </c:pt>
                <c:pt idx="3">
                  <c:v> jest całkowicie niezgodny, odbiegający od rzeczywistości</c:v>
                </c:pt>
                <c:pt idx="4">
                  <c:v> nie wiem, nie mam zdania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0.22702702702702701</c:v>
                </c:pt>
                <c:pt idx="1">
                  <c:v>0.60540540540540511</c:v>
                </c:pt>
                <c:pt idx="2">
                  <c:v>4.8648648648648603E-2</c:v>
                </c:pt>
                <c:pt idx="3">
                  <c:v>3.6036036036036002E-3</c:v>
                </c:pt>
                <c:pt idx="4">
                  <c:v>0.1149</c:v>
                </c:pt>
              </c:numCache>
            </c:numRef>
          </c:val>
        </c:ser>
        <c:dLbls>
          <c:showVal val="1"/>
        </c:dLbls>
        <c:gapWidth val="100"/>
        <c:axId val="69832704"/>
        <c:axId val="69834240"/>
      </c:barChart>
      <c:catAx>
        <c:axId val="698327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9834240"/>
        <c:crosses val="autoZero"/>
        <c:auto val="1"/>
        <c:lblAlgn val="ctr"/>
        <c:lblOffset val="100"/>
      </c:catAx>
      <c:valAx>
        <c:axId val="69834240"/>
        <c:scaling>
          <c:orientation val="minMax"/>
        </c:scaling>
        <c:delete val="1"/>
        <c:axPos val="l"/>
        <c:numFmt formatCode="0%" sourceLinked="1"/>
        <c:tickLblPos val="none"/>
        <c:crossAx val="69832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6200721760468"/>
          <c:y val="0.14459534339264432"/>
          <c:w val="0.77806595035198234"/>
          <c:h val="0.5642186419583763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4655A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3EB1CC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131C6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BB3FC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798EDF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6DE7F6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0F7BA2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F1002B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990002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D138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79D738"/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rgbClr val="489A1E"/>
              </a:solidFill>
              <a:ln>
                <a:noFill/>
              </a:ln>
              <a:effectLst/>
            </c:spPr>
          </c:dPt>
          <c:dPt>
            <c:idx val="17"/>
            <c:spPr>
              <a:solidFill>
                <a:srgbClr val="145D04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333333"/>
              </a:solidFill>
              <a:ln>
                <a:noFill/>
              </a:ln>
              <a:effectLst/>
            </c:spPr>
          </c:dPt>
          <c:dPt>
            <c:idx val="19"/>
            <c:spPr>
              <a:solidFill>
                <a:srgbClr val="666666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Arkusz1!$A$2:$A$3</c:f>
              <c:strCache>
                <c:ptCount val="2"/>
                <c:pt idx="0">
                  <c:v> Tak</c:v>
                </c:pt>
                <c:pt idx="1">
                  <c:v> Nie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8.0000000000000016E-2</c:v>
                </c:pt>
                <c:pt idx="1">
                  <c:v>0.92</c:v>
                </c:pt>
              </c:numCache>
            </c:numRef>
          </c:val>
        </c:ser>
        <c:dLbls>
          <c:showVal val="1"/>
        </c:dLbls>
        <c:gapWidth val="100"/>
        <c:axId val="69899392"/>
        <c:axId val="69900928"/>
      </c:barChart>
      <c:catAx>
        <c:axId val="698993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69900928"/>
        <c:crosses val="autoZero"/>
        <c:auto val="1"/>
        <c:lblAlgn val="ctr"/>
        <c:lblOffset val="100"/>
      </c:catAx>
      <c:valAx>
        <c:axId val="69900928"/>
        <c:scaling>
          <c:orientation val="minMax"/>
        </c:scaling>
        <c:delete val="1"/>
        <c:axPos val="l"/>
        <c:numFmt formatCode="0%" sourceLinked="1"/>
        <c:tickLblPos val="none"/>
        <c:crossAx val="6989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aseline="0">
          <a:solidFill>
            <a:srgbClr val="939598"/>
          </a:solidFill>
        </a:defRPr>
      </a:pPr>
      <a:endParaRPr lang="pl-PL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19/03/2014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14500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8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1737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0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708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485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02536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3141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8306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710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6219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16664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557139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57932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692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166109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2695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930445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3278129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12721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1107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6696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0691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3004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4330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6030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0605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0861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3407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11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4177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95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98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mtClean="0"/>
              <a:t>Kliknij ikonę, aby dodać obraz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7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91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tags" Target="../tags/tag16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17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3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jpe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7" name="Obraz 6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>
            <p:custDataLst>
              <p:tags r:id="rId12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3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4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>
            <p:custDataLst>
              <p:tags r:id="rId15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 dirty="0" err="1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 dirty="0" err="1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 dirty="0" err="1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12" name="pole tekstowe 11"/>
          <p:cNvSpPr txBox="1"/>
          <p:nvPr userDrawn="1">
            <p:custDataLst>
              <p:tags r:id="rId15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4" name="pole tekstowe 13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12" name="pole tekstowe 11"/>
          <p:cNvSpPr txBox="1"/>
          <p:nvPr userDrawn="1">
            <p:custDataLst>
              <p:tags r:id="rId14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4" name="pole tekstowe 13"/>
          <p:cNvSpPr txBox="1"/>
          <p:nvPr userDrawn="1"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5" name="Obraz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71" name="pole tekstowe 70"/>
          <p:cNvSpPr txBox="1"/>
          <p:nvPr userDrawn="1">
            <p:custDataLst>
              <p:tags r:id="rId4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72" name="pole tekstowe 71"/>
          <p:cNvSpPr txBox="1"/>
          <p:nvPr userDrawn="1">
            <p:custDataLst>
              <p:tags r:id="rId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73" name="pole tekstowe 72"/>
          <p:cNvSpPr txBox="1"/>
          <p:nvPr userDrawn="1">
            <p:custDataLst>
              <p:tags r:id="rId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195" y="6073064"/>
            <a:ext cx="1004106" cy="489097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>
            <p:custDataLst>
              <p:tags r:id="rId4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0" name="pole tekstowe 9"/>
          <p:cNvSpPr txBox="1"/>
          <p:nvPr userDrawn="1">
            <p:custDataLst>
              <p:tags r:id="rId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pole tekstowe 10"/>
          <p:cNvSpPr txBox="1"/>
          <p:nvPr userDrawn="1">
            <p:custDataLst>
              <p:tags r:id="rId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sp>
        <p:nvSpPr>
          <p:cNvPr id="7" name="pole tekstowe 6"/>
          <p:cNvSpPr txBox="1"/>
          <p:nvPr userDrawn="1">
            <p:custDataLst>
              <p:tags r:id="rId12"/>
            </p:custDataLst>
          </p:nvPr>
        </p:nvSpPr>
        <p:spPr>
          <a:xfrm>
            <a:off x="1290880" y="6037200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333333"/>
                </a:solidFill>
                <a:latin typeface="Verdana"/>
              </a:rPr>
              <a:t>Opinie na temat relacjonowania przez TVP wydarzeń na Ukrainie</a:t>
            </a:r>
            <a:endParaRPr lang="en-US" sz="12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8" name="pole tekstowe 7"/>
          <p:cNvSpPr txBox="1"/>
          <p:nvPr userDrawn="1">
            <p:custDataLst>
              <p:tags r:id="rId13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b="0" i="0" u="none" strike="noStrike" spc="0" baseline="0" smtClean="0">
                <a:solidFill>
                  <a:srgbClr val="333333"/>
                </a:solidFill>
                <a:latin typeface="Verdana"/>
              </a:rPr>
              <a:t>© TNS 13.03.2014</a:t>
            </a:r>
            <a:endParaRPr lang="en-US" sz="7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9" name="pole tekstowe 8"/>
          <p:cNvSpPr txBox="1"/>
          <p:nvPr userDrawn="1">
            <p:custDataLst>
              <p:tags r:id="rId14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750" b="0" i="0" u="none" strike="noStrike" spc="0" baseline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7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Opinie na temat relacjonowania przez TVP wydarzeń na Ukrainie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TNS Polska dla TVP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Czy interesuje się Pan(i) ostatnimi wydarzeniami na Ukrainie?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855388180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N=1000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3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Skąd </a:t>
            </a:r>
            <a:r>
              <a:rPr lang="pl-PL" sz="2000" dirty="0"/>
              <a:t>czerpie Pan(i) informacje na temat wydarzeń na Ukrainie?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080556364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N=927, osoby, które przynajmniej trochę interesują się wydarzeniami na Ukrainie 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2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Skąd </a:t>
            </a:r>
            <a:r>
              <a:rPr lang="pl-PL" sz="2000" dirty="0"/>
              <a:t>czerpie Pan(i) informacje na temat wydarzeń na Ukrainie?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699043402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N=808, osoby, które informacje o sytuacji na Ukrainie czerpią z telewizji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Która stacja telewizyjna najlepiej prezentuje wspomniane wydarzenia na Ukrainie?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012481789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N=808, osoby, które informacje o sytuacji na Ukrainie czerpią z telewizji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Czy Pana(i) zdaniem telewizja publiczna (TVP1, TVP2, TVP Info) wystarczająco informuje o wydarzeniach na Ukrainie?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54327702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N=927, osoby, które przynajmniej trochę interesują się wydarzeniami na Ukrainie </a:t>
            </a:r>
          </a:p>
        </p:txBody>
      </p:sp>
    </p:spTree>
    <p:extLst>
      <p:ext uri="{BB962C8B-B14F-4D97-AF65-F5344CB8AC3E}">
        <p14:creationId xmlns:p14="http://schemas.microsoft.com/office/powerpoint/2010/main" xmlns="" val="19433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Jak Pan(i) sądzi, czy TVP, ogólnie rzecz biorąc, </a:t>
            </a:r>
            <a:r>
              <a:rPr lang="pl-PL" sz="2000"/>
              <a:t>informując </a:t>
            </a:r>
            <a:r>
              <a:rPr lang="pl-PL" sz="2000" smtClean="0"/>
              <a:t/>
            </a:r>
            <a:br>
              <a:rPr lang="pl-PL" sz="2000" smtClean="0"/>
            </a:br>
            <a:r>
              <a:rPr lang="pl-PL" sz="2000" smtClean="0"/>
              <a:t>o </a:t>
            </a:r>
            <a:r>
              <a:rPr lang="pl-PL" sz="2000" dirty="0"/>
              <a:t>wydarzeniach na </a:t>
            </a:r>
            <a:r>
              <a:rPr lang="pl-PL" sz="2000" dirty="0" smtClean="0"/>
              <a:t>Ukrainie:</a:t>
            </a:r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57506712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N=555, </a:t>
            </a:r>
            <a:r>
              <a:rPr lang="pl-PL" sz="1100" b="0" dirty="0">
                <a:solidFill>
                  <a:srgbClr val="333333"/>
                </a:solidFill>
                <a:latin typeface="Verdana"/>
              </a:rPr>
              <a:t>osoby, które </a:t>
            </a:r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poszukiwały informacji o Ukrainie w TVP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Jak </a:t>
            </a:r>
            <a:r>
              <a:rPr lang="pl-PL" sz="2000" dirty="0"/>
              <a:t>Pan(i) sądzi, czy telewizja publiczna (TVP1, TVP2, TVP Info), ogólnie rzecz biorąc, przeznacza na wydarzenia na Ukrainie tyle czasu ile trzeba, czy też za dużo lub za mało?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511789159"/>
              </p:ext>
            </p:extLst>
          </p:nvPr>
        </p:nvGraphicFramePr>
        <p:xfrm>
          <a:off x="293370" y="1040193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</p:spTree>
    <p:extLst>
      <p:ext uri="{BB962C8B-B14F-4D97-AF65-F5344CB8AC3E}">
        <p14:creationId xmlns:p14="http://schemas.microsoft.com/office/powerpoint/2010/main" xmlns="" val="1730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Czy obraz wydarzeń na Ukrainie przedstawiany w telewizji publicznej (TVP1, TVP2, TVP Info) jest Pana(i) zdaniem </a:t>
            </a:r>
            <a:r>
              <a:rPr lang="pl-PL" sz="2000"/>
              <a:t>zgodny </a:t>
            </a:r>
            <a:r>
              <a:rPr lang="pl-PL" sz="2000" smtClean="0"/>
              <a:t/>
            </a:r>
            <a:br>
              <a:rPr lang="pl-PL" sz="2000" smtClean="0"/>
            </a:br>
            <a:r>
              <a:rPr lang="pl-PL" sz="2000" smtClean="0"/>
              <a:t>z </a:t>
            </a:r>
            <a:r>
              <a:rPr lang="pl-PL" sz="2000" dirty="0"/>
              <a:t>rzeczywistością czy raczej odbiega od rzeczywistości?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17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722745556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</p:spTree>
    <p:extLst>
      <p:ext uri="{BB962C8B-B14F-4D97-AF65-F5344CB8AC3E}">
        <p14:creationId xmlns:p14="http://schemas.microsoft.com/office/powerpoint/2010/main" xmlns="" val="31885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Czy któryś z dziennikarzy telewizji publicznej (TVP1, TVP2, TVP Info) komentujących lub relacjonujących przebieg wydarzeń na Ukrainie szczególnie zasługuje, Pana(i) zdaniem, na pozytywne wyróżnienie?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246743309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</p:spTree>
    <p:extLst>
      <p:ext uri="{BB962C8B-B14F-4D97-AF65-F5344CB8AC3E}">
        <p14:creationId xmlns:p14="http://schemas.microsoft.com/office/powerpoint/2010/main" xmlns="" val="20767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Który z dziennikarzy komentujących lub relacjonujących przebieg wydarzeń na Ukrainie szczególnie zasługuje, Pana(i) zdaniem, na pozytywne wyróżnienie?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19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331131314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 smtClean="0">
                <a:solidFill>
                  <a:srgbClr val="333333"/>
                </a:solidFill>
                <a:latin typeface="Verdana"/>
              </a:rPr>
              <a:t>N=46, osoby, które uważają, że któryś z dziennikarzy TVP się wyróżnił</a:t>
            </a:r>
            <a:endParaRPr lang="pl-PL" sz="11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6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61935730"/>
              </p:ext>
            </p:extLst>
          </p:nvPr>
        </p:nvGraphicFramePr>
        <p:xfrm>
          <a:off x="3238500" y="1288567"/>
          <a:ext cx="2523939" cy="1036320"/>
        </p:xfrm>
        <a:graphic>
          <a:graphicData uri="http://schemas.openxmlformats.org/drawingml/2006/table">
            <a:tbl>
              <a:tblPr firstRow="1">
                <a:solidFill>
                  <a:srgbClr val="FFFFFF">
                    <a:alpha val="0"/>
                  </a:srgbClr>
                </a:solidFill>
                <a:tableStyleId>{5C22544A-7EE6-4342-B048-85BDC9FD1C3A}</a:tableStyleId>
              </a:tblPr>
              <a:tblGrid>
                <a:gridCol w="2019151"/>
                <a:gridCol w="504788"/>
              </a:tblGrid>
              <a:tr h="503631"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dirty="0" smtClean="0">
                          <a:solidFill>
                            <a:srgbClr val="333333"/>
                          </a:solidFill>
                          <a:latin typeface="Verdana"/>
                        </a:rPr>
                        <a:t>2</a:t>
                      </a:r>
                      <a:endParaRPr lang="en-US" sz="3200" b="0" u="none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dirty="0" err="1" smtClean="0">
                          <a:solidFill>
                            <a:srgbClr val="333333"/>
                          </a:solidFill>
                          <a:latin typeface="Verdana"/>
                        </a:rPr>
                        <a:t>Podsumowanie</a:t>
                      </a:r>
                      <a:r>
                        <a:rPr lang="en-US" sz="1200" b="0" u="none" dirty="0" smtClean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0" u="none" dirty="0" err="1" smtClean="0">
                          <a:solidFill>
                            <a:srgbClr val="333333"/>
                          </a:solidFill>
                          <a:latin typeface="Verdana"/>
                        </a:rPr>
                        <a:t>wyników</a:t>
                      </a:r>
                      <a:r>
                        <a:rPr lang="en-US" sz="1200" b="0" u="none" dirty="0" smtClean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0" u="none" dirty="0" err="1" smtClean="0">
                          <a:solidFill>
                            <a:srgbClr val="333333"/>
                          </a:solidFill>
                          <a:latin typeface="Verdana"/>
                        </a:rPr>
                        <a:t>badania</a:t>
                      </a:r>
                      <a:endParaRPr lang="en-US" sz="1200" b="0" u="none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5</a:t>
                      </a:r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7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26570789"/>
              </p:ext>
            </p:extLst>
          </p:nvPr>
        </p:nvGraphicFramePr>
        <p:xfrm>
          <a:off x="6191250" y="1288567"/>
          <a:ext cx="2523939" cy="853440"/>
        </p:xfrm>
        <a:graphic>
          <a:graphicData uri="http://schemas.openxmlformats.org/drawingml/2006/table">
            <a:tbl>
              <a:tblPr firstRow="1">
                <a:solidFill>
                  <a:srgbClr val="FFFFFF">
                    <a:alpha val="0"/>
                  </a:srgbClr>
                </a:solidFill>
                <a:tableStyleId>{5C22544A-7EE6-4342-B048-85BDC9FD1C3A}</a:tableStyleId>
              </a:tblPr>
              <a:tblGrid>
                <a:gridCol w="2019151"/>
                <a:gridCol w="504788"/>
              </a:tblGrid>
              <a:tr h="503631"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3</a:t>
                      </a:r>
                      <a:endParaRPr lang="en-US" sz="3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Wyniki</a:t>
                      </a:r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9</a:t>
                      </a:r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Spis treści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170944449"/>
              </p:ext>
            </p:extLst>
          </p:nvPr>
        </p:nvGraphicFramePr>
        <p:xfrm>
          <a:off x="285750" y="1288567"/>
          <a:ext cx="2523939" cy="853440"/>
        </p:xfrm>
        <a:graphic>
          <a:graphicData uri="http://schemas.openxmlformats.org/drawingml/2006/table">
            <a:tbl>
              <a:tblPr firstRow="1">
                <a:solidFill>
                  <a:srgbClr val="FFFFFF">
                    <a:alpha val="0"/>
                  </a:srgbClr>
                </a:solidFill>
                <a:tableStyleId>{5C22544A-7EE6-4342-B048-85BDC9FD1C3A}</a:tableStyleId>
              </a:tblPr>
              <a:tblGrid>
                <a:gridCol w="2019151"/>
                <a:gridCol w="504788"/>
              </a:tblGrid>
              <a:tr h="503631"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1</a:t>
                      </a:r>
                      <a:endParaRPr lang="en-US" sz="3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1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Informacja o badaniu</a:t>
                      </a:r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u="none" smtClean="0">
                          <a:solidFill>
                            <a:srgbClr val="333333"/>
                          </a:solidFill>
                          <a:latin typeface="Verdana"/>
                        </a:rPr>
                        <a:t>3</a:t>
                      </a:r>
                      <a:endParaRPr lang="en-US" sz="1200" b="0" u="none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954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Które z określeń najlepiej pasują do sposobu relacjonowania wydarzeń dotyczących sytuacji na Ukrainie prezentowanych przez Telewizję Polską?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10062" y="1655836"/>
            <a:ext cx="8994260" cy="3901403"/>
            <a:chOff x="10062" y="1655836"/>
            <a:chExt cx="8994260" cy="3901403"/>
          </a:xfrm>
        </p:grpSpPr>
        <p:sp>
          <p:nvSpPr>
            <p:cNvPr id="6" name="Prostokąt 5"/>
            <p:cNvSpPr/>
            <p:nvPr/>
          </p:nvSpPr>
          <p:spPr>
            <a:xfrm>
              <a:off x="166048" y="5003241"/>
              <a:ext cx="454034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3000" dirty="0">
                  <a:solidFill>
                    <a:schemeClr val="tx2"/>
                  </a:solidFill>
                </a:rPr>
                <a:t> fachowy, </a:t>
              </a:r>
              <a:r>
                <a:rPr lang="pl-PL" sz="3000" dirty="0" smtClean="0">
                  <a:solidFill>
                    <a:schemeClr val="tx2"/>
                  </a:solidFill>
                </a:rPr>
                <a:t>profesjonalny</a:t>
              </a:r>
              <a:endParaRPr lang="pl-PL" sz="3000" dirty="0">
                <a:solidFill>
                  <a:schemeClr val="tx2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1873408" y="2641932"/>
              <a:ext cx="112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/>
                <a:t> </a:t>
              </a:r>
              <a:r>
                <a:rPr lang="pl-PL" sz="1500" dirty="0">
                  <a:solidFill>
                    <a:schemeClr val="tx2"/>
                  </a:solidFill>
                </a:rPr>
                <a:t>przyjazny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266467" y="2380322"/>
              <a:ext cx="197361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/>
                <a:t> </a:t>
              </a:r>
              <a:r>
                <a:rPr lang="pl-PL" sz="3500" dirty="0">
                  <a:solidFill>
                    <a:schemeClr val="tx2"/>
                  </a:solidFill>
                </a:rPr>
                <a:t>ciekawy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160080" y="3427544"/>
              <a:ext cx="27510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</a:rPr>
                <a:t> </a:t>
              </a:r>
              <a:r>
                <a:rPr lang="pl-PL" sz="4800" dirty="0">
                  <a:solidFill>
                    <a:schemeClr val="tx2"/>
                  </a:solidFill>
                </a:rPr>
                <a:t>aktualny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496999" y="4720601"/>
              <a:ext cx="295497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</a:rPr>
                <a:t> </a:t>
              </a:r>
              <a:r>
                <a:rPr lang="pl-PL" sz="3000" dirty="0">
                  <a:solidFill>
                    <a:schemeClr val="tx2"/>
                  </a:solidFill>
                </a:rPr>
                <a:t>trafny, rzetelny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390720" y="3560669"/>
              <a:ext cx="931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</a:rPr>
                <a:t> </a:t>
              </a:r>
              <a:r>
                <a:rPr lang="pl-PL" sz="1000" dirty="0">
                  <a:solidFill>
                    <a:schemeClr val="tx2"/>
                  </a:solidFill>
                </a:rPr>
                <a:t>pogłębiony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539440" y="4905267"/>
              <a:ext cx="85792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600" dirty="0">
                  <a:solidFill>
                    <a:schemeClr val="tx2"/>
                  </a:solidFill>
                </a:rPr>
                <a:t> sztywny, oficjalny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121329" y="2502516"/>
              <a:ext cx="9252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>
                  <a:solidFill>
                    <a:schemeClr val="tx2"/>
                  </a:solidFill>
                </a:rPr>
                <a:t> </a:t>
              </a:r>
              <a:r>
                <a:rPr lang="pl-PL" sz="600" dirty="0">
                  <a:solidFill>
                    <a:schemeClr val="tx2"/>
                  </a:solidFill>
                </a:rPr>
                <a:t>skrótowy, pobieżny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934552" y="4475737"/>
              <a:ext cx="6110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600" dirty="0">
                  <a:solidFill>
                    <a:schemeClr val="tx2"/>
                  </a:solidFill>
                </a:rPr>
                <a:t> nowatorski</a:t>
              </a: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882255" y="2040556"/>
              <a:ext cx="161133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 smtClean="0">
                  <a:solidFill>
                    <a:schemeClr val="tx2"/>
                  </a:solidFill>
                </a:rPr>
                <a:t>miarodajny, mający autorytet</a:t>
              </a:r>
              <a:endParaRPr lang="pl-PL" sz="800" dirty="0">
                <a:solidFill>
                  <a:schemeClr val="tx2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567173" y="1655836"/>
              <a:ext cx="59634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3300" dirty="0" smtClean="0">
                  <a:solidFill>
                    <a:schemeClr val="tx2"/>
                  </a:solidFill>
                </a:rPr>
                <a:t> godny zaufania, wiarygodny</a:t>
              </a:r>
              <a:endParaRPr lang="pl-PL" sz="3300" dirty="0">
                <a:solidFill>
                  <a:schemeClr val="tx2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170413" y="2935102"/>
              <a:ext cx="5612434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100" dirty="0">
                  <a:solidFill>
                    <a:schemeClr val="tx2"/>
                  </a:solidFill>
                </a:rPr>
                <a:t> łatwy do zrozumienia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6184541" y="2334155"/>
              <a:ext cx="281978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800" dirty="0">
                  <a:solidFill>
                    <a:schemeClr val="tx2"/>
                  </a:solidFill>
                </a:rPr>
                <a:t> powtarzający tylko wcześniej podawane informacje</a:t>
              </a: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856553" y="393000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sz="2700" dirty="0" smtClean="0">
                  <a:solidFill>
                    <a:schemeClr val="tx2"/>
                  </a:solidFill>
                </a:rPr>
                <a:t> obszerny, podający pełny zestaw ważnych informacji</a:t>
              </a:r>
              <a:endParaRPr lang="pl-PL" sz="2700" dirty="0">
                <a:solidFill>
                  <a:schemeClr val="tx2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0062" y="2441877"/>
              <a:ext cx="17443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900" dirty="0">
                  <a:solidFill>
                    <a:schemeClr val="tx2"/>
                  </a:solidFill>
                </a:rPr>
                <a:t> emocjonalny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7039953" y="2958956"/>
              <a:ext cx="62549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600" dirty="0">
                  <a:solidFill>
                    <a:schemeClr val="tx2"/>
                  </a:solidFill>
                </a:rPr>
                <a:t> chaotyczny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344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Które z określeń najlepiej pasują do sposobu relacjonowania wydarzeń dotyczących sytuacji na Ukrainie prezentowanych przez Telewizję Polską?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21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378286042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</p:spTree>
    <p:extLst>
      <p:ext uri="{BB962C8B-B14F-4D97-AF65-F5344CB8AC3E}">
        <p14:creationId xmlns:p14="http://schemas.microsoft.com/office/powerpoint/2010/main" xmlns="" val="553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Jak </a:t>
            </a:r>
            <a:r>
              <a:rPr lang="pl-PL" sz="2000" dirty="0"/>
              <a:t>ogólnie rzecz biorąc ocenia Pan(i) sposób pokazywania wydarzeń na Ukrainie przez </a:t>
            </a:r>
            <a:r>
              <a:rPr lang="pl-PL" sz="2000" dirty="0" smtClean="0"/>
              <a:t>Telewizję Publiczną </a:t>
            </a:r>
            <a:r>
              <a:rPr lang="pl-PL" sz="2000" dirty="0"/>
              <a:t>(TVP1, TVP2, TVP Info)?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22</a:t>
            </a:fld>
            <a:endParaRPr lang="en-AU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611780881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>
            <p:custDataLst>
              <p:tags r:id="rId1"/>
            </p:custDataLst>
          </p:nvPr>
        </p:nvSpPr>
        <p:spPr>
          <a:xfrm>
            <a:off x="1290880" y="5569433"/>
            <a:ext cx="7571815" cy="3777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pl-PL" sz="1100" b="0" dirty="0">
                <a:solidFill>
                  <a:srgbClr val="333333"/>
                </a:solidFill>
                <a:latin typeface="Verdana"/>
              </a:rPr>
              <a:t>N=555, osoby, które poszukiwały informacji o Ukrainie w TVP</a:t>
            </a:r>
          </a:p>
        </p:txBody>
      </p:sp>
    </p:spTree>
    <p:extLst>
      <p:ext uri="{BB962C8B-B14F-4D97-AF65-F5344CB8AC3E}">
        <p14:creationId xmlns:p14="http://schemas.microsoft.com/office/powerpoint/2010/main" xmlns="" val="12808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 smtClean="0"/>
              <a:t>1</a:t>
            </a:r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o badaniu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32" y="1178052"/>
            <a:ext cx="2551176" cy="3825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79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Informacje o badaniu</a:t>
            </a:r>
            <a:endParaRPr lang="en-US" sz="2000" dirty="0" smtClean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47799" y="1816489"/>
            <a:ext cx="7410451" cy="10255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anchor="ctr"/>
          <a:lstStyle/>
          <a:p>
            <a:pPr marL="454025" lvl="3" defTabSz="909638">
              <a:spcBef>
                <a:spcPct val="20000"/>
              </a:spcBef>
              <a:defRPr/>
            </a:pPr>
            <a:r>
              <a:rPr lang="pl-PL" altLang="zh-TW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Termin </a:t>
            </a: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realizacji</a:t>
            </a:r>
            <a:r>
              <a:rPr lang="pl-PL" altLang="zh-TW" sz="1400" b="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: 7-12 </a:t>
            </a: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marca 2014 roku. </a:t>
            </a:r>
            <a:endParaRPr lang="pl-PL" altLang="zh-TW" sz="1400" b="0" kern="0" dirty="0">
              <a:solidFill>
                <a:schemeClr val="tx1">
                  <a:lumMod val="85000"/>
                  <a:lumOff val="15000"/>
                </a:schemeClr>
              </a:solidFill>
              <a:ea typeface="PMingLiU" pitchFamily="18" charset="-120"/>
            </a:endParaRPr>
          </a:p>
        </p:txBody>
      </p:sp>
      <p:sp>
        <p:nvSpPr>
          <p:cNvPr id="11" name="Pentagon 10"/>
          <p:cNvSpPr/>
          <p:nvPr>
            <p:custDataLst>
              <p:tags r:id="rId4"/>
            </p:custDataLst>
          </p:nvPr>
        </p:nvSpPr>
        <p:spPr>
          <a:xfrm>
            <a:off x="295275" y="1816489"/>
            <a:ext cx="1524000" cy="1025525"/>
          </a:xfrm>
          <a:prstGeom prst="homePlate">
            <a:avLst>
              <a:gd name="adj" fmla="val 35129"/>
            </a:avLst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1447799" y="3178243"/>
            <a:ext cx="7410451" cy="10255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anchor="ctr"/>
          <a:lstStyle/>
          <a:p>
            <a:pPr marL="454025" lvl="3" defTabSz="909638">
              <a:spcBef>
                <a:spcPct val="20000"/>
              </a:spcBef>
              <a:defRPr/>
            </a:pPr>
            <a:r>
              <a:rPr lang="pl-PL" altLang="zh-TW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Próba</a:t>
            </a: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: reprezentatywna próba 1000 mieszkańców Polski w wieku 15 lat </a:t>
            </a:r>
          </a:p>
          <a:p>
            <a:pPr marL="454025" lvl="3" defTabSz="909638">
              <a:spcBef>
                <a:spcPct val="20000"/>
              </a:spcBef>
              <a:defRPr/>
            </a:pP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i więcej.</a:t>
            </a:r>
            <a:endParaRPr lang="en-US" sz="1400" b="0" kern="0" dirty="0">
              <a:solidFill>
                <a:schemeClr val="tx1">
                  <a:lumMod val="85000"/>
                  <a:lumOff val="15000"/>
                </a:schemeClr>
              </a:solidFill>
              <a:ea typeface="PMingLiU" pitchFamily="18" charset="-120"/>
            </a:endParaRPr>
          </a:p>
        </p:txBody>
      </p:sp>
      <p:sp>
        <p:nvSpPr>
          <p:cNvPr id="14" name="Pentagon 13"/>
          <p:cNvSpPr/>
          <p:nvPr>
            <p:custDataLst>
              <p:tags r:id="rId6"/>
            </p:custDataLst>
          </p:nvPr>
        </p:nvSpPr>
        <p:spPr>
          <a:xfrm>
            <a:off x="295275" y="3178243"/>
            <a:ext cx="1524000" cy="1025525"/>
          </a:xfrm>
          <a:prstGeom prst="homePlate">
            <a:avLst>
              <a:gd name="adj" fmla="val 35129"/>
            </a:avLst>
          </a:prstGeom>
          <a:solidFill>
            <a:schemeClr val="accent6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631773" y="2020501"/>
            <a:ext cx="619087" cy="607684"/>
            <a:chOff x="1265237" y="1270000"/>
            <a:chExt cx="4137026" cy="4060825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65237" y="1270000"/>
              <a:ext cx="4137026" cy="4060825"/>
            </a:xfrm>
            <a:custGeom>
              <a:avLst/>
              <a:gdLst>
                <a:gd name="T0" fmla="*/ 550 w 1100"/>
                <a:gd name="T1" fmla="*/ 1080 h 1080"/>
                <a:gd name="T2" fmla="*/ 0 w 1100"/>
                <a:gd name="T3" fmla="*/ 540 h 1080"/>
                <a:gd name="T4" fmla="*/ 550 w 1100"/>
                <a:gd name="T5" fmla="*/ 0 h 1080"/>
                <a:gd name="T6" fmla="*/ 1100 w 1100"/>
                <a:gd name="T7" fmla="*/ 540 h 1080"/>
                <a:gd name="T8" fmla="*/ 550 w 1100"/>
                <a:gd name="T9" fmla="*/ 1080 h 1080"/>
                <a:gd name="T10" fmla="*/ 550 w 1100"/>
                <a:gd name="T11" fmla="*/ 92 h 1080"/>
                <a:gd name="T12" fmla="*/ 93 w 1100"/>
                <a:gd name="T13" fmla="*/ 540 h 1080"/>
                <a:gd name="T14" fmla="*/ 550 w 1100"/>
                <a:gd name="T15" fmla="*/ 988 h 1080"/>
                <a:gd name="T16" fmla="*/ 1006 w 1100"/>
                <a:gd name="T17" fmla="*/ 540 h 1080"/>
                <a:gd name="T18" fmla="*/ 550 w 1100"/>
                <a:gd name="T19" fmla="*/ 92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0" h="1080">
                  <a:moveTo>
                    <a:pt x="550" y="1080"/>
                  </a:moveTo>
                  <a:cubicBezTo>
                    <a:pt x="246" y="1080"/>
                    <a:pt x="0" y="837"/>
                    <a:pt x="0" y="540"/>
                  </a:cubicBezTo>
                  <a:cubicBezTo>
                    <a:pt x="0" y="242"/>
                    <a:pt x="246" y="0"/>
                    <a:pt x="550" y="0"/>
                  </a:cubicBezTo>
                  <a:cubicBezTo>
                    <a:pt x="853" y="0"/>
                    <a:pt x="1100" y="242"/>
                    <a:pt x="1100" y="540"/>
                  </a:cubicBezTo>
                  <a:cubicBezTo>
                    <a:pt x="1100" y="837"/>
                    <a:pt x="853" y="1080"/>
                    <a:pt x="550" y="1080"/>
                  </a:cubicBezTo>
                  <a:close/>
                  <a:moveTo>
                    <a:pt x="550" y="92"/>
                  </a:moveTo>
                  <a:cubicBezTo>
                    <a:pt x="298" y="92"/>
                    <a:pt x="93" y="293"/>
                    <a:pt x="93" y="540"/>
                  </a:cubicBezTo>
                  <a:cubicBezTo>
                    <a:pt x="93" y="787"/>
                    <a:pt x="298" y="988"/>
                    <a:pt x="550" y="988"/>
                  </a:cubicBezTo>
                  <a:cubicBezTo>
                    <a:pt x="802" y="988"/>
                    <a:pt x="1006" y="787"/>
                    <a:pt x="1006" y="540"/>
                  </a:cubicBezTo>
                  <a:cubicBezTo>
                    <a:pt x="1006" y="293"/>
                    <a:pt x="802" y="92"/>
                    <a:pt x="550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124075" y="1860550"/>
              <a:ext cx="1322388" cy="1555750"/>
            </a:xfrm>
            <a:custGeom>
              <a:avLst/>
              <a:gdLst>
                <a:gd name="T0" fmla="*/ 288 w 352"/>
                <a:gd name="T1" fmla="*/ 0 h 414"/>
                <a:gd name="T2" fmla="*/ 288 w 352"/>
                <a:gd name="T3" fmla="*/ 351 h 414"/>
                <a:gd name="T4" fmla="*/ 0 w 352"/>
                <a:gd name="T5" fmla="*/ 351 h 414"/>
                <a:gd name="T6" fmla="*/ 0 w 352"/>
                <a:gd name="T7" fmla="*/ 414 h 414"/>
                <a:gd name="T8" fmla="*/ 320 w 352"/>
                <a:gd name="T9" fmla="*/ 414 h 414"/>
                <a:gd name="T10" fmla="*/ 352 w 352"/>
                <a:gd name="T11" fmla="*/ 382 h 414"/>
                <a:gd name="T12" fmla="*/ 352 w 352"/>
                <a:gd name="T13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414">
                  <a:moveTo>
                    <a:pt x="288" y="0"/>
                  </a:moveTo>
                  <a:cubicBezTo>
                    <a:pt x="288" y="351"/>
                    <a:pt x="288" y="351"/>
                    <a:pt x="288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320" y="414"/>
                    <a:pt x="320" y="414"/>
                    <a:pt x="320" y="414"/>
                  </a:cubicBezTo>
                  <a:cubicBezTo>
                    <a:pt x="338" y="414"/>
                    <a:pt x="352" y="400"/>
                    <a:pt x="352" y="382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519835" y="3423495"/>
            <a:ext cx="842962" cy="535019"/>
            <a:chOff x="1270000" y="1265237"/>
            <a:chExt cx="4137026" cy="2625726"/>
          </a:xfrm>
          <a:solidFill>
            <a:schemeClr val="bg1"/>
          </a:solidFill>
        </p:grpSpPr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792538" y="2414588"/>
              <a:ext cx="1614488" cy="466725"/>
            </a:xfrm>
            <a:custGeom>
              <a:avLst/>
              <a:gdLst>
                <a:gd name="T0" fmla="*/ 426 w 429"/>
                <a:gd name="T1" fmla="*/ 78 h 124"/>
                <a:gd name="T2" fmla="*/ 280 w 429"/>
                <a:gd name="T3" fmla="*/ 1 h 124"/>
                <a:gd name="T4" fmla="*/ 275 w 429"/>
                <a:gd name="T5" fmla="*/ 0 h 124"/>
                <a:gd name="T6" fmla="*/ 270 w 429"/>
                <a:gd name="T7" fmla="*/ 0 h 124"/>
                <a:gd name="T8" fmla="*/ 266 w 429"/>
                <a:gd name="T9" fmla="*/ 1 h 124"/>
                <a:gd name="T10" fmla="*/ 204 w 429"/>
                <a:gd name="T11" fmla="*/ 14 h 124"/>
                <a:gd name="T12" fmla="*/ 143 w 429"/>
                <a:gd name="T13" fmla="*/ 1 h 124"/>
                <a:gd name="T14" fmla="*/ 138 w 429"/>
                <a:gd name="T15" fmla="*/ 0 h 124"/>
                <a:gd name="T16" fmla="*/ 135 w 429"/>
                <a:gd name="T17" fmla="*/ 0 h 124"/>
                <a:gd name="T18" fmla="*/ 133 w 429"/>
                <a:gd name="T19" fmla="*/ 0 h 124"/>
                <a:gd name="T20" fmla="*/ 63 w 429"/>
                <a:gd name="T21" fmla="*/ 24 h 124"/>
                <a:gd name="T22" fmla="*/ 0 w 429"/>
                <a:gd name="T23" fmla="*/ 124 h 124"/>
                <a:gd name="T24" fmla="*/ 419 w 429"/>
                <a:gd name="T25" fmla="*/ 124 h 124"/>
                <a:gd name="T26" fmla="*/ 429 w 429"/>
                <a:gd name="T27" fmla="*/ 116 h 124"/>
                <a:gd name="T28" fmla="*/ 429 w 429"/>
                <a:gd name="T29" fmla="*/ 84 h 124"/>
                <a:gd name="T30" fmla="*/ 426 w 429"/>
                <a:gd name="T31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9" h="124">
                  <a:moveTo>
                    <a:pt x="426" y="78"/>
                  </a:moveTo>
                  <a:cubicBezTo>
                    <a:pt x="384" y="40"/>
                    <a:pt x="334" y="14"/>
                    <a:pt x="280" y="1"/>
                  </a:cubicBezTo>
                  <a:cubicBezTo>
                    <a:pt x="278" y="0"/>
                    <a:pt x="277" y="0"/>
                    <a:pt x="27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9" y="0"/>
                    <a:pt x="267" y="0"/>
                    <a:pt x="266" y="1"/>
                  </a:cubicBezTo>
                  <a:cubicBezTo>
                    <a:pt x="250" y="9"/>
                    <a:pt x="227" y="14"/>
                    <a:pt x="204" y="14"/>
                  </a:cubicBezTo>
                  <a:cubicBezTo>
                    <a:pt x="182" y="14"/>
                    <a:pt x="159" y="9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08" y="6"/>
                    <a:pt x="85" y="14"/>
                    <a:pt x="63" y="24"/>
                  </a:cubicBezTo>
                  <a:cubicBezTo>
                    <a:pt x="51" y="62"/>
                    <a:pt x="30" y="97"/>
                    <a:pt x="0" y="124"/>
                  </a:cubicBezTo>
                  <a:cubicBezTo>
                    <a:pt x="419" y="124"/>
                    <a:pt x="419" y="124"/>
                    <a:pt x="419" y="124"/>
                  </a:cubicBezTo>
                  <a:cubicBezTo>
                    <a:pt x="424" y="124"/>
                    <a:pt x="429" y="121"/>
                    <a:pt x="429" y="116"/>
                  </a:cubicBezTo>
                  <a:cubicBezTo>
                    <a:pt x="429" y="84"/>
                    <a:pt x="429" y="84"/>
                    <a:pt x="429" y="84"/>
                  </a:cubicBezTo>
                  <a:cubicBezTo>
                    <a:pt x="429" y="82"/>
                    <a:pt x="428" y="79"/>
                    <a:pt x="426" y="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4162425" y="1330325"/>
              <a:ext cx="796925" cy="963613"/>
            </a:xfrm>
            <a:custGeom>
              <a:avLst/>
              <a:gdLst>
                <a:gd name="T0" fmla="*/ 0 w 212"/>
                <a:gd name="T1" fmla="*/ 148 h 256"/>
                <a:gd name="T2" fmla="*/ 18 w 212"/>
                <a:gd name="T3" fmla="*/ 165 h 256"/>
                <a:gd name="T4" fmla="*/ 18 w 212"/>
                <a:gd name="T5" fmla="*/ 165 h 256"/>
                <a:gd name="T6" fmla="*/ 106 w 212"/>
                <a:gd name="T7" fmla="*/ 256 h 256"/>
                <a:gd name="T8" fmla="*/ 195 w 212"/>
                <a:gd name="T9" fmla="*/ 165 h 256"/>
                <a:gd name="T10" fmla="*/ 195 w 212"/>
                <a:gd name="T11" fmla="*/ 165 h 256"/>
                <a:gd name="T12" fmla="*/ 212 w 212"/>
                <a:gd name="T13" fmla="*/ 148 h 256"/>
                <a:gd name="T14" fmla="*/ 202 w 212"/>
                <a:gd name="T15" fmla="*/ 133 h 256"/>
                <a:gd name="T16" fmla="*/ 207 w 212"/>
                <a:gd name="T17" fmla="*/ 100 h 256"/>
                <a:gd name="T18" fmla="*/ 106 w 212"/>
                <a:gd name="T19" fmla="*/ 0 h 256"/>
                <a:gd name="T20" fmla="*/ 5 w 212"/>
                <a:gd name="T21" fmla="*/ 100 h 256"/>
                <a:gd name="T22" fmla="*/ 11 w 212"/>
                <a:gd name="T23" fmla="*/ 133 h 256"/>
                <a:gd name="T24" fmla="*/ 0 w 212"/>
                <a:gd name="T25" fmla="*/ 1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56">
                  <a:moveTo>
                    <a:pt x="0" y="148"/>
                  </a:moveTo>
                  <a:cubicBezTo>
                    <a:pt x="0" y="158"/>
                    <a:pt x="8" y="165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22" y="211"/>
                    <a:pt x="60" y="256"/>
                    <a:pt x="106" y="256"/>
                  </a:cubicBezTo>
                  <a:cubicBezTo>
                    <a:pt x="153" y="256"/>
                    <a:pt x="191" y="211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205" y="165"/>
                    <a:pt x="212" y="158"/>
                    <a:pt x="212" y="148"/>
                  </a:cubicBezTo>
                  <a:cubicBezTo>
                    <a:pt x="212" y="141"/>
                    <a:pt x="208" y="135"/>
                    <a:pt x="202" y="133"/>
                  </a:cubicBezTo>
                  <a:cubicBezTo>
                    <a:pt x="206" y="122"/>
                    <a:pt x="207" y="111"/>
                    <a:pt x="207" y="100"/>
                  </a:cubicBezTo>
                  <a:cubicBezTo>
                    <a:pt x="207" y="45"/>
                    <a:pt x="162" y="0"/>
                    <a:pt x="106" y="0"/>
                  </a:cubicBezTo>
                  <a:cubicBezTo>
                    <a:pt x="50" y="0"/>
                    <a:pt x="5" y="45"/>
                    <a:pt x="5" y="100"/>
                  </a:cubicBezTo>
                  <a:cubicBezTo>
                    <a:pt x="5" y="111"/>
                    <a:pt x="7" y="122"/>
                    <a:pt x="11" y="133"/>
                  </a:cubicBezTo>
                  <a:cubicBezTo>
                    <a:pt x="5" y="135"/>
                    <a:pt x="0" y="141"/>
                    <a:pt x="0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70000" y="2414588"/>
              <a:ext cx="1590675" cy="466725"/>
            </a:xfrm>
            <a:custGeom>
              <a:avLst/>
              <a:gdLst>
                <a:gd name="T0" fmla="*/ 359 w 423"/>
                <a:gd name="T1" fmla="*/ 21 h 124"/>
                <a:gd name="T2" fmla="*/ 299 w 423"/>
                <a:gd name="T3" fmla="*/ 1 h 124"/>
                <a:gd name="T4" fmla="*/ 295 w 423"/>
                <a:gd name="T5" fmla="*/ 0 h 124"/>
                <a:gd name="T6" fmla="*/ 290 w 423"/>
                <a:gd name="T7" fmla="*/ 0 h 124"/>
                <a:gd name="T8" fmla="*/ 285 w 423"/>
                <a:gd name="T9" fmla="*/ 1 h 124"/>
                <a:gd name="T10" fmla="*/ 224 w 423"/>
                <a:gd name="T11" fmla="*/ 14 h 124"/>
                <a:gd name="T12" fmla="*/ 162 w 423"/>
                <a:gd name="T13" fmla="*/ 1 h 124"/>
                <a:gd name="T14" fmla="*/ 158 w 423"/>
                <a:gd name="T15" fmla="*/ 0 h 124"/>
                <a:gd name="T16" fmla="*/ 154 w 423"/>
                <a:gd name="T17" fmla="*/ 0 h 124"/>
                <a:gd name="T18" fmla="*/ 152 w 423"/>
                <a:gd name="T19" fmla="*/ 0 h 124"/>
                <a:gd name="T20" fmla="*/ 2 w 423"/>
                <a:gd name="T21" fmla="*/ 78 h 124"/>
                <a:gd name="T22" fmla="*/ 0 w 423"/>
                <a:gd name="T23" fmla="*/ 84 h 124"/>
                <a:gd name="T24" fmla="*/ 0 w 423"/>
                <a:gd name="T25" fmla="*/ 116 h 124"/>
                <a:gd name="T26" fmla="*/ 9 w 423"/>
                <a:gd name="T27" fmla="*/ 124 h 124"/>
                <a:gd name="T28" fmla="*/ 423 w 423"/>
                <a:gd name="T29" fmla="*/ 124 h 124"/>
                <a:gd name="T30" fmla="*/ 359 w 423"/>
                <a:gd name="T31" fmla="*/ 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124">
                  <a:moveTo>
                    <a:pt x="359" y="21"/>
                  </a:moveTo>
                  <a:cubicBezTo>
                    <a:pt x="340" y="13"/>
                    <a:pt x="320" y="6"/>
                    <a:pt x="299" y="1"/>
                  </a:cubicBezTo>
                  <a:cubicBezTo>
                    <a:pt x="298" y="0"/>
                    <a:pt x="296" y="0"/>
                    <a:pt x="295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7" y="0"/>
                    <a:pt x="285" y="1"/>
                  </a:cubicBezTo>
                  <a:cubicBezTo>
                    <a:pt x="269" y="9"/>
                    <a:pt x="247" y="14"/>
                    <a:pt x="224" y="14"/>
                  </a:cubicBezTo>
                  <a:cubicBezTo>
                    <a:pt x="201" y="14"/>
                    <a:pt x="179" y="9"/>
                    <a:pt x="162" y="1"/>
                  </a:cubicBezTo>
                  <a:cubicBezTo>
                    <a:pt x="161" y="0"/>
                    <a:pt x="159" y="0"/>
                    <a:pt x="15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2" y="0"/>
                  </a:cubicBezTo>
                  <a:cubicBezTo>
                    <a:pt x="96" y="13"/>
                    <a:pt x="45" y="39"/>
                    <a:pt x="2" y="78"/>
                  </a:cubicBezTo>
                  <a:cubicBezTo>
                    <a:pt x="1" y="79"/>
                    <a:pt x="0" y="82"/>
                    <a:pt x="0" y="8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1"/>
                    <a:pt x="4" y="124"/>
                    <a:pt x="9" y="124"/>
                  </a:cubicBezTo>
                  <a:cubicBezTo>
                    <a:pt x="423" y="124"/>
                    <a:pt x="423" y="124"/>
                    <a:pt x="423" y="124"/>
                  </a:cubicBezTo>
                  <a:cubicBezTo>
                    <a:pt x="393" y="96"/>
                    <a:pt x="370" y="60"/>
                    <a:pt x="35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714500" y="1330325"/>
              <a:ext cx="796925" cy="963613"/>
            </a:xfrm>
            <a:custGeom>
              <a:avLst/>
              <a:gdLst>
                <a:gd name="T0" fmla="*/ 0 w 212"/>
                <a:gd name="T1" fmla="*/ 148 h 256"/>
                <a:gd name="T2" fmla="*/ 17 w 212"/>
                <a:gd name="T3" fmla="*/ 165 h 256"/>
                <a:gd name="T4" fmla="*/ 17 w 212"/>
                <a:gd name="T5" fmla="*/ 165 h 256"/>
                <a:gd name="T6" fmla="*/ 106 w 212"/>
                <a:gd name="T7" fmla="*/ 256 h 256"/>
                <a:gd name="T8" fmla="*/ 194 w 212"/>
                <a:gd name="T9" fmla="*/ 165 h 256"/>
                <a:gd name="T10" fmla="*/ 194 w 212"/>
                <a:gd name="T11" fmla="*/ 165 h 256"/>
                <a:gd name="T12" fmla="*/ 212 w 212"/>
                <a:gd name="T13" fmla="*/ 148 h 256"/>
                <a:gd name="T14" fmla="*/ 202 w 212"/>
                <a:gd name="T15" fmla="*/ 133 h 256"/>
                <a:gd name="T16" fmla="*/ 207 w 212"/>
                <a:gd name="T17" fmla="*/ 100 h 256"/>
                <a:gd name="T18" fmla="*/ 106 w 212"/>
                <a:gd name="T19" fmla="*/ 0 h 256"/>
                <a:gd name="T20" fmla="*/ 5 w 212"/>
                <a:gd name="T21" fmla="*/ 100 h 256"/>
                <a:gd name="T22" fmla="*/ 10 w 212"/>
                <a:gd name="T23" fmla="*/ 133 h 256"/>
                <a:gd name="T24" fmla="*/ 0 w 212"/>
                <a:gd name="T25" fmla="*/ 1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56">
                  <a:moveTo>
                    <a:pt x="0" y="148"/>
                  </a:moveTo>
                  <a:cubicBezTo>
                    <a:pt x="0" y="158"/>
                    <a:pt x="8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21" y="211"/>
                    <a:pt x="59" y="256"/>
                    <a:pt x="106" y="256"/>
                  </a:cubicBezTo>
                  <a:cubicBezTo>
                    <a:pt x="152" y="256"/>
                    <a:pt x="191" y="211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204" y="165"/>
                    <a:pt x="212" y="158"/>
                    <a:pt x="212" y="148"/>
                  </a:cubicBezTo>
                  <a:cubicBezTo>
                    <a:pt x="212" y="141"/>
                    <a:pt x="208" y="135"/>
                    <a:pt x="202" y="133"/>
                  </a:cubicBezTo>
                  <a:cubicBezTo>
                    <a:pt x="205" y="122"/>
                    <a:pt x="207" y="111"/>
                    <a:pt x="207" y="100"/>
                  </a:cubicBezTo>
                  <a:cubicBezTo>
                    <a:pt x="207" y="45"/>
                    <a:pt x="162" y="0"/>
                    <a:pt x="106" y="0"/>
                  </a:cubicBezTo>
                  <a:cubicBezTo>
                    <a:pt x="50" y="0"/>
                    <a:pt x="5" y="45"/>
                    <a:pt x="5" y="100"/>
                  </a:cubicBezTo>
                  <a:cubicBezTo>
                    <a:pt x="5" y="111"/>
                    <a:pt x="7" y="122"/>
                    <a:pt x="10" y="133"/>
                  </a:cubicBezTo>
                  <a:cubicBezTo>
                    <a:pt x="4" y="135"/>
                    <a:pt x="0" y="141"/>
                    <a:pt x="0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646363" y="1265237"/>
              <a:ext cx="1360488" cy="1649413"/>
            </a:xfrm>
            <a:custGeom>
              <a:avLst/>
              <a:gdLst>
                <a:gd name="T0" fmla="*/ 0 w 362"/>
                <a:gd name="T1" fmla="*/ 254 h 438"/>
                <a:gd name="T2" fmla="*/ 30 w 362"/>
                <a:gd name="T3" fmla="*/ 283 h 438"/>
                <a:gd name="T4" fmla="*/ 30 w 362"/>
                <a:gd name="T5" fmla="*/ 283 h 438"/>
                <a:gd name="T6" fmla="*/ 60 w 362"/>
                <a:gd name="T7" fmla="*/ 367 h 438"/>
                <a:gd name="T8" fmla="*/ 82 w 362"/>
                <a:gd name="T9" fmla="*/ 394 h 438"/>
                <a:gd name="T10" fmla="*/ 181 w 362"/>
                <a:gd name="T11" fmla="*/ 438 h 438"/>
                <a:gd name="T12" fmla="*/ 285 w 362"/>
                <a:gd name="T13" fmla="*/ 388 h 438"/>
                <a:gd name="T14" fmla="*/ 295 w 362"/>
                <a:gd name="T15" fmla="*/ 377 h 438"/>
                <a:gd name="T16" fmla="*/ 332 w 362"/>
                <a:gd name="T17" fmla="*/ 283 h 438"/>
                <a:gd name="T18" fmla="*/ 332 w 362"/>
                <a:gd name="T19" fmla="*/ 283 h 438"/>
                <a:gd name="T20" fmla="*/ 362 w 362"/>
                <a:gd name="T21" fmla="*/ 254 h 438"/>
                <a:gd name="T22" fmla="*/ 344 w 362"/>
                <a:gd name="T23" fmla="*/ 227 h 438"/>
                <a:gd name="T24" fmla="*/ 354 w 362"/>
                <a:gd name="T25" fmla="*/ 172 h 438"/>
                <a:gd name="T26" fmla="*/ 181 w 362"/>
                <a:gd name="T27" fmla="*/ 0 h 438"/>
                <a:gd name="T28" fmla="*/ 8 w 362"/>
                <a:gd name="T29" fmla="*/ 172 h 438"/>
                <a:gd name="T30" fmla="*/ 18 w 362"/>
                <a:gd name="T31" fmla="*/ 227 h 438"/>
                <a:gd name="T32" fmla="*/ 0 w 362"/>
                <a:gd name="T33" fmla="*/ 25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8">
                  <a:moveTo>
                    <a:pt x="0" y="254"/>
                  </a:moveTo>
                  <a:cubicBezTo>
                    <a:pt x="0" y="270"/>
                    <a:pt x="13" y="283"/>
                    <a:pt x="30" y="283"/>
                  </a:cubicBezTo>
                  <a:cubicBezTo>
                    <a:pt x="30" y="283"/>
                    <a:pt x="30" y="283"/>
                    <a:pt x="30" y="283"/>
                  </a:cubicBezTo>
                  <a:cubicBezTo>
                    <a:pt x="32" y="312"/>
                    <a:pt x="43" y="341"/>
                    <a:pt x="60" y="367"/>
                  </a:cubicBezTo>
                  <a:cubicBezTo>
                    <a:pt x="66" y="376"/>
                    <a:pt x="74" y="385"/>
                    <a:pt x="82" y="394"/>
                  </a:cubicBezTo>
                  <a:cubicBezTo>
                    <a:pt x="109" y="421"/>
                    <a:pt x="143" y="438"/>
                    <a:pt x="181" y="438"/>
                  </a:cubicBezTo>
                  <a:cubicBezTo>
                    <a:pt x="221" y="438"/>
                    <a:pt x="258" y="418"/>
                    <a:pt x="285" y="388"/>
                  </a:cubicBezTo>
                  <a:cubicBezTo>
                    <a:pt x="289" y="385"/>
                    <a:pt x="292" y="381"/>
                    <a:pt x="295" y="377"/>
                  </a:cubicBezTo>
                  <a:cubicBezTo>
                    <a:pt x="316" y="350"/>
                    <a:pt x="329" y="317"/>
                    <a:pt x="332" y="283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49" y="283"/>
                    <a:pt x="362" y="270"/>
                    <a:pt x="362" y="254"/>
                  </a:cubicBezTo>
                  <a:cubicBezTo>
                    <a:pt x="362" y="242"/>
                    <a:pt x="355" y="232"/>
                    <a:pt x="344" y="227"/>
                  </a:cubicBezTo>
                  <a:cubicBezTo>
                    <a:pt x="350" y="210"/>
                    <a:pt x="354" y="191"/>
                    <a:pt x="354" y="172"/>
                  </a:cubicBezTo>
                  <a:cubicBezTo>
                    <a:pt x="354" y="77"/>
                    <a:pt x="276" y="0"/>
                    <a:pt x="181" y="0"/>
                  </a:cubicBezTo>
                  <a:cubicBezTo>
                    <a:pt x="86" y="0"/>
                    <a:pt x="8" y="77"/>
                    <a:pt x="8" y="172"/>
                  </a:cubicBezTo>
                  <a:cubicBezTo>
                    <a:pt x="8" y="191"/>
                    <a:pt x="12" y="210"/>
                    <a:pt x="18" y="227"/>
                  </a:cubicBezTo>
                  <a:cubicBezTo>
                    <a:pt x="7" y="232"/>
                    <a:pt x="0" y="242"/>
                    <a:pt x="0" y="2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887538" y="3092450"/>
              <a:ext cx="2879725" cy="798513"/>
            </a:xfrm>
            <a:custGeom>
              <a:avLst/>
              <a:gdLst>
                <a:gd name="T0" fmla="*/ 512 w 766"/>
                <a:gd name="T1" fmla="*/ 2 h 212"/>
                <a:gd name="T2" fmla="*/ 504 w 766"/>
                <a:gd name="T3" fmla="*/ 0 h 212"/>
                <a:gd name="T4" fmla="*/ 496 w 766"/>
                <a:gd name="T5" fmla="*/ 0 h 212"/>
                <a:gd name="T6" fmla="*/ 488 w 766"/>
                <a:gd name="T7" fmla="*/ 2 h 212"/>
                <a:gd name="T8" fmla="*/ 383 w 766"/>
                <a:gd name="T9" fmla="*/ 24 h 212"/>
                <a:gd name="T10" fmla="*/ 278 w 766"/>
                <a:gd name="T11" fmla="*/ 2 h 212"/>
                <a:gd name="T12" fmla="*/ 270 w 766"/>
                <a:gd name="T13" fmla="*/ 0 h 212"/>
                <a:gd name="T14" fmla="*/ 264 w 766"/>
                <a:gd name="T15" fmla="*/ 0 h 212"/>
                <a:gd name="T16" fmla="*/ 260 w 766"/>
                <a:gd name="T17" fmla="*/ 0 h 212"/>
                <a:gd name="T18" fmla="*/ 5 w 766"/>
                <a:gd name="T19" fmla="*/ 133 h 212"/>
                <a:gd name="T20" fmla="*/ 0 w 766"/>
                <a:gd name="T21" fmla="*/ 143 h 212"/>
                <a:gd name="T22" fmla="*/ 0 w 766"/>
                <a:gd name="T23" fmla="*/ 197 h 212"/>
                <a:gd name="T24" fmla="*/ 16 w 766"/>
                <a:gd name="T25" fmla="*/ 212 h 212"/>
                <a:gd name="T26" fmla="*/ 750 w 766"/>
                <a:gd name="T27" fmla="*/ 212 h 212"/>
                <a:gd name="T28" fmla="*/ 766 w 766"/>
                <a:gd name="T29" fmla="*/ 197 h 212"/>
                <a:gd name="T30" fmla="*/ 766 w 766"/>
                <a:gd name="T31" fmla="*/ 143 h 212"/>
                <a:gd name="T32" fmla="*/ 761 w 766"/>
                <a:gd name="T33" fmla="*/ 133 h 212"/>
                <a:gd name="T34" fmla="*/ 512 w 766"/>
                <a:gd name="T35" fmla="*/ 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6" h="212">
                  <a:moveTo>
                    <a:pt x="512" y="2"/>
                  </a:moveTo>
                  <a:cubicBezTo>
                    <a:pt x="510" y="0"/>
                    <a:pt x="507" y="0"/>
                    <a:pt x="504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93" y="0"/>
                    <a:pt x="490" y="0"/>
                    <a:pt x="488" y="2"/>
                  </a:cubicBezTo>
                  <a:cubicBezTo>
                    <a:pt x="460" y="16"/>
                    <a:pt x="422" y="24"/>
                    <a:pt x="383" y="24"/>
                  </a:cubicBezTo>
                  <a:cubicBezTo>
                    <a:pt x="344" y="24"/>
                    <a:pt x="306" y="16"/>
                    <a:pt x="278" y="2"/>
                  </a:cubicBezTo>
                  <a:cubicBezTo>
                    <a:pt x="275" y="0"/>
                    <a:pt x="273" y="0"/>
                    <a:pt x="27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3" y="0"/>
                    <a:pt x="262" y="0"/>
                    <a:pt x="260" y="0"/>
                  </a:cubicBezTo>
                  <a:cubicBezTo>
                    <a:pt x="165" y="21"/>
                    <a:pt x="77" y="67"/>
                    <a:pt x="5" y="133"/>
                  </a:cubicBezTo>
                  <a:cubicBezTo>
                    <a:pt x="2" y="135"/>
                    <a:pt x="0" y="139"/>
                    <a:pt x="0" y="14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6"/>
                    <a:pt x="7" y="212"/>
                    <a:pt x="16" y="212"/>
                  </a:cubicBezTo>
                  <a:cubicBezTo>
                    <a:pt x="750" y="212"/>
                    <a:pt x="750" y="212"/>
                    <a:pt x="750" y="212"/>
                  </a:cubicBezTo>
                  <a:cubicBezTo>
                    <a:pt x="759" y="212"/>
                    <a:pt x="766" y="206"/>
                    <a:pt x="766" y="197"/>
                  </a:cubicBezTo>
                  <a:cubicBezTo>
                    <a:pt x="766" y="143"/>
                    <a:pt x="766" y="143"/>
                    <a:pt x="766" y="143"/>
                  </a:cubicBezTo>
                  <a:cubicBezTo>
                    <a:pt x="766" y="139"/>
                    <a:pt x="764" y="135"/>
                    <a:pt x="761" y="133"/>
                  </a:cubicBezTo>
                  <a:cubicBezTo>
                    <a:pt x="690" y="68"/>
                    <a:pt x="604" y="23"/>
                    <a:pt x="51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12"/>
          <p:cNvSpPr/>
          <p:nvPr>
            <p:custDataLst>
              <p:tags r:id="rId7"/>
            </p:custDataLst>
          </p:nvPr>
        </p:nvSpPr>
        <p:spPr>
          <a:xfrm>
            <a:off x="1447799" y="4525866"/>
            <a:ext cx="7410451" cy="10255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anchor="ctr"/>
          <a:lstStyle/>
          <a:p>
            <a:pPr marL="454025" lvl="3" defTabSz="909638">
              <a:spcBef>
                <a:spcPct val="20000"/>
              </a:spcBef>
              <a:defRPr/>
            </a:pP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Technika: </a:t>
            </a:r>
            <a:r>
              <a:rPr lang="pl-PL" altLang="zh-TW" sz="1400" b="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wywiady bezpośrednie </a:t>
            </a: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wspomagane komputerowo </a:t>
            </a:r>
            <a:r>
              <a:rPr lang="pl-PL" altLang="zh-TW" sz="1400" b="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(CAPI</a:t>
            </a:r>
            <a:r>
              <a:rPr lang="pl-PL" altLang="zh-TW" sz="1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PMingLiU" pitchFamily="18" charset="-120"/>
              </a:rPr>
              <a:t>).</a:t>
            </a:r>
            <a:endParaRPr lang="en-US" sz="1400" b="0" kern="0" dirty="0">
              <a:solidFill>
                <a:schemeClr val="tx1">
                  <a:lumMod val="85000"/>
                  <a:lumOff val="15000"/>
                </a:schemeClr>
              </a:solidFill>
              <a:ea typeface="PMingLiU" pitchFamily="18" charset="-120"/>
            </a:endParaRPr>
          </a:p>
        </p:txBody>
      </p:sp>
      <p:sp>
        <p:nvSpPr>
          <p:cNvPr id="19" name="Pentagon 13"/>
          <p:cNvSpPr/>
          <p:nvPr>
            <p:custDataLst>
              <p:tags r:id="rId8"/>
            </p:custDataLst>
          </p:nvPr>
        </p:nvSpPr>
        <p:spPr>
          <a:xfrm>
            <a:off x="295275" y="4525865"/>
            <a:ext cx="1524000" cy="1025525"/>
          </a:xfrm>
          <a:prstGeom prst="homePlate">
            <a:avLst>
              <a:gd name="adj" fmla="val 3512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483322" y="4772719"/>
            <a:ext cx="915988" cy="531813"/>
          </a:xfrm>
          <a:custGeom>
            <a:avLst/>
            <a:gdLst>
              <a:gd name="T0" fmla="*/ 240 w 241"/>
              <a:gd name="T1" fmla="*/ 125 h 139"/>
              <a:gd name="T2" fmla="*/ 210 w 241"/>
              <a:gd name="T3" fmla="*/ 118 h 139"/>
              <a:gd name="T4" fmla="*/ 210 w 241"/>
              <a:gd name="T5" fmla="*/ 16 h 139"/>
              <a:gd name="T6" fmla="*/ 209 w 241"/>
              <a:gd name="T7" fmla="*/ 2 h 139"/>
              <a:gd name="T8" fmla="*/ 196 w 241"/>
              <a:gd name="T9" fmla="*/ 0 h 139"/>
              <a:gd name="T10" fmla="*/ 63 w 241"/>
              <a:gd name="T11" fmla="*/ 1 h 139"/>
              <a:gd name="T12" fmla="*/ 47 w 241"/>
              <a:gd name="T13" fmla="*/ 1 h 139"/>
              <a:gd name="T14" fmla="*/ 32 w 241"/>
              <a:gd name="T15" fmla="*/ 2 h 139"/>
              <a:gd name="T16" fmla="*/ 31 w 241"/>
              <a:gd name="T17" fmla="*/ 15 h 139"/>
              <a:gd name="T18" fmla="*/ 31 w 241"/>
              <a:gd name="T19" fmla="*/ 119 h 139"/>
              <a:gd name="T20" fmla="*/ 0 w 241"/>
              <a:gd name="T21" fmla="*/ 125 h 139"/>
              <a:gd name="T22" fmla="*/ 2 w 241"/>
              <a:gd name="T23" fmla="*/ 136 h 139"/>
              <a:gd name="T24" fmla="*/ 16 w 241"/>
              <a:gd name="T25" fmla="*/ 137 h 139"/>
              <a:gd name="T26" fmla="*/ 210 w 241"/>
              <a:gd name="T27" fmla="*/ 137 h 139"/>
              <a:gd name="T28" fmla="*/ 239 w 241"/>
              <a:gd name="T29" fmla="*/ 136 h 139"/>
              <a:gd name="T30" fmla="*/ 240 w 241"/>
              <a:gd name="T31" fmla="*/ 125 h 139"/>
              <a:gd name="T32" fmla="*/ 120 w 241"/>
              <a:gd name="T33" fmla="*/ 128 h 139"/>
              <a:gd name="T34" fmla="*/ 114 w 241"/>
              <a:gd name="T35" fmla="*/ 122 h 139"/>
              <a:gd name="T36" fmla="*/ 120 w 241"/>
              <a:gd name="T37" fmla="*/ 116 h 139"/>
              <a:gd name="T38" fmla="*/ 126 w 241"/>
              <a:gd name="T39" fmla="*/ 122 h 139"/>
              <a:gd name="T40" fmla="*/ 120 w 241"/>
              <a:gd name="T41" fmla="*/ 128 h 139"/>
              <a:gd name="T42" fmla="*/ 195 w 241"/>
              <a:gd name="T43" fmla="*/ 111 h 139"/>
              <a:gd name="T44" fmla="*/ 45 w 241"/>
              <a:gd name="T45" fmla="*/ 111 h 139"/>
              <a:gd name="T46" fmla="*/ 45 w 241"/>
              <a:gd name="T47" fmla="*/ 14 h 139"/>
              <a:gd name="T48" fmla="*/ 195 w 241"/>
              <a:gd name="T49" fmla="*/ 14 h 139"/>
              <a:gd name="T50" fmla="*/ 195 w 241"/>
              <a:gd name="T51" fmla="*/ 11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1" h="139">
                <a:moveTo>
                  <a:pt x="240" y="125"/>
                </a:moveTo>
                <a:cubicBezTo>
                  <a:pt x="231" y="122"/>
                  <a:pt x="219" y="121"/>
                  <a:pt x="210" y="118"/>
                </a:cubicBezTo>
                <a:cubicBezTo>
                  <a:pt x="209" y="84"/>
                  <a:pt x="210" y="51"/>
                  <a:pt x="210" y="16"/>
                </a:cubicBezTo>
                <a:cubicBezTo>
                  <a:pt x="210" y="12"/>
                  <a:pt x="210" y="4"/>
                  <a:pt x="209" y="2"/>
                </a:cubicBezTo>
                <a:cubicBezTo>
                  <a:pt x="207" y="0"/>
                  <a:pt x="201" y="0"/>
                  <a:pt x="196" y="0"/>
                </a:cubicBezTo>
                <a:cubicBezTo>
                  <a:pt x="151" y="0"/>
                  <a:pt x="107" y="1"/>
                  <a:pt x="63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2" y="1"/>
                  <a:pt x="34" y="0"/>
                  <a:pt x="32" y="2"/>
                </a:cubicBezTo>
                <a:cubicBezTo>
                  <a:pt x="30" y="3"/>
                  <a:pt x="31" y="11"/>
                  <a:pt x="31" y="1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20" y="121"/>
                  <a:pt x="10" y="123"/>
                  <a:pt x="0" y="125"/>
                </a:cubicBezTo>
                <a:cubicBezTo>
                  <a:pt x="0" y="130"/>
                  <a:pt x="0" y="134"/>
                  <a:pt x="2" y="136"/>
                </a:cubicBezTo>
                <a:cubicBezTo>
                  <a:pt x="4" y="138"/>
                  <a:pt x="11" y="137"/>
                  <a:pt x="16" y="137"/>
                </a:cubicBezTo>
                <a:cubicBezTo>
                  <a:pt x="210" y="137"/>
                  <a:pt x="210" y="137"/>
                  <a:pt x="210" y="137"/>
                </a:cubicBezTo>
                <a:cubicBezTo>
                  <a:pt x="217" y="137"/>
                  <a:pt x="235" y="139"/>
                  <a:pt x="239" y="136"/>
                </a:cubicBezTo>
                <a:cubicBezTo>
                  <a:pt x="241" y="134"/>
                  <a:pt x="240" y="130"/>
                  <a:pt x="240" y="125"/>
                </a:cubicBezTo>
                <a:close/>
                <a:moveTo>
                  <a:pt x="120" y="128"/>
                </a:moveTo>
                <a:cubicBezTo>
                  <a:pt x="117" y="128"/>
                  <a:pt x="114" y="125"/>
                  <a:pt x="114" y="122"/>
                </a:cubicBezTo>
                <a:cubicBezTo>
                  <a:pt x="114" y="119"/>
                  <a:pt x="117" y="116"/>
                  <a:pt x="120" y="116"/>
                </a:cubicBezTo>
                <a:cubicBezTo>
                  <a:pt x="124" y="116"/>
                  <a:pt x="126" y="119"/>
                  <a:pt x="126" y="122"/>
                </a:cubicBezTo>
                <a:cubicBezTo>
                  <a:pt x="126" y="125"/>
                  <a:pt x="124" y="128"/>
                  <a:pt x="120" y="128"/>
                </a:cubicBezTo>
                <a:close/>
                <a:moveTo>
                  <a:pt x="195" y="111"/>
                </a:moveTo>
                <a:cubicBezTo>
                  <a:pt x="45" y="111"/>
                  <a:pt x="45" y="111"/>
                  <a:pt x="45" y="111"/>
                </a:cubicBezTo>
                <a:cubicBezTo>
                  <a:pt x="45" y="14"/>
                  <a:pt x="45" y="14"/>
                  <a:pt x="45" y="14"/>
                </a:cubicBezTo>
                <a:cubicBezTo>
                  <a:pt x="195" y="14"/>
                  <a:pt x="195" y="14"/>
                  <a:pt x="195" y="14"/>
                </a:cubicBezTo>
                <a:lnTo>
                  <a:pt x="195" y="1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402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24" r="19103"/>
          <a:stretch/>
        </p:blipFill>
        <p:spPr>
          <a:xfrm>
            <a:off x="5513832" y="1083428"/>
            <a:ext cx="3218688" cy="3449961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 smtClean="0"/>
              <a:t>2</a:t>
            </a: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Podsumowanie wyników badania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72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713231"/>
          </a:xfrm>
          <a:solidFill>
            <a:schemeClr val="accent2"/>
          </a:solidFill>
        </p:spPr>
        <p:txBody>
          <a:bodyPr/>
          <a:lstStyle/>
          <a:p>
            <a:r>
              <a:rPr lang="pl-PL" smtClean="0"/>
              <a:t> Podsumowanie 1/3</a:t>
            </a:r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1"/>
          </p:nvPr>
        </p:nvSpPr>
        <p:spPr>
          <a:xfrm>
            <a:off x="285750" y="1124711"/>
            <a:ext cx="8569325" cy="4814127"/>
          </a:xfrm>
        </p:spPr>
        <p:txBody>
          <a:bodyPr/>
          <a:lstStyle/>
          <a:p>
            <a:pPr lvl="2">
              <a:buSzPct val="100000"/>
              <a:buFont typeface="Wingdings"/>
              <a:buChar char=""/>
            </a:pPr>
            <a:r>
              <a:rPr lang="pl-PL" sz="1200"/>
              <a:t>Więcej niż dziewięciu na dziesięciu Polaków (93%) deklaruje, że </a:t>
            </a:r>
            <a:r>
              <a:rPr lang="pl-PL" sz="1200" b="1"/>
              <a:t>interesuje się ostatnimi wydarzeniami, jakie mają miejsce na Ukrainie</a:t>
            </a:r>
            <a:r>
              <a:rPr lang="pl-PL" sz="1200"/>
              <a:t>. 19% badanych bardzo interesuje się tym tematem </a:t>
            </a:r>
            <a:r>
              <a:rPr lang="pl-PL" sz="1200" smtClean="0"/>
              <a:t>i </a:t>
            </a:r>
            <a:r>
              <a:rPr lang="pl-PL" sz="1200"/>
              <a:t>specjalnie w tym celu śledzi wiadomości, 51% raczej się interesuje, natomiast prawie jedna czwarta (23%) mało się tym interesuje i niewiele wie na ten temat. Tylko nieliczni (7%) w ogóle nie interesują się wydarzeniami na Ukrainie i nic o tym nie wiedzą. </a:t>
            </a:r>
            <a:endParaRPr lang="pl-PL" sz="1200" smtClean="0"/>
          </a:p>
          <a:p>
            <a:pPr marL="255587" lvl="3" indent="0">
              <a:buSzPct val="100000"/>
              <a:buNone/>
            </a:pPr>
            <a:r>
              <a:rPr lang="pl-PL" sz="1200" smtClean="0"/>
              <a:t>Mężczyźni </a:t>
            </a:r>
            <a:r>
              <a:rPr lang="pl-PL" sz="1200"/>
              <a:t>częściej niż kobiety specjalnie szukają informacji dotyczących ostatnich wydarzeń na Ukrainie </a:t>
            </a:r>
            <a:r>
              <a:rPr lang="pl-PL" sz="1200" smtClean="0"/>
              <a:t/>
            </a:r>
            <a:br>
              <a:rPr lang="pl-PL" sz="1200" smtClean="0"/>
            </a:br>
            <a:r>
              <a:rPr lang="pl-PL" sz="1200" smtClean="0"/>
              <a:t>i </a:t>
            </a:r>
            <a:r>
              <a:rPr lang="pl-PL" sz="1200"/>
              <a:t>deklarują duże zainteresowanie tymi sprawami (22% wobec 16%). Dodatkowo na tle ogółu większym zaciekawieniem tematem wyróżniają się </a:t>
            </a:r>
            <a:r>
              <a:rPr lang="pl-PL" sz="1200" smtClean="0"/>
              <a:t>również osoby </a:t>
            </a:r>
            <a:r>
              <a:rPr lang="pl-PL" sz="1200"/>
              <a:t>w wieku 60 lat i więcej (26% wobec 19% dla ogółu</a:t>
            </a:r>
            <a:r>
              <a:rPr lang="pl-PL" sz="1200" smtClean="0"/>
              <a:t>).</a:t>
            </a:r>
          </a:p>
          <a:p>
            <a:pPr lvl="2">
              <a:buSzPct val="100000"/>
              <a:buFont typeface="Wingdings"/>
              <a:buChar char=""/>
            </a:pPr>
            <a:endParaRPr lang="pl-PL" sz="1200"/>
          </a:p>
          <a:p>
            <a:pPr lvl="2">
              <a:buSzPct val="100000"/>
              <a:buFont typeface="Wingdings"/>
              <a:buChar char=""/>
            </a:pPr>
            <a:r>
              <a:rPr lang="pl-PL" sz="1200"/>
              <a:t>Przeważająca większość (87%) Polaków zainteresowanych wydarzeniami na Ukrainie </a:t>
            </a:r>
            <a:r>
              <a:rPr lang="pl-PL" sz="1200" smtClean="0"/>
              <a:t>uzyskuje </a:t>
            </a:r>
            <a:r>
              <a:rPr lang="pl-PL" sz="1200"/>
              <a:t>informacje na ten temat </a:t>
            </a:r>
            <a:r>
              <a:rPr lang="pl-PL" sz="1200" b="1"/>
              <a:t>z telewizji</a:t>
            </a:r>
            <a:r>
              <a:rPr lang="pl-PL" sz="1200"/>
              <a:t>, jedna trzecia (33%) z Internetu, a jedna piąta (20%) z radia. Co dziewiąty badany (11%) czyta o Ukrainie w prasie, a 8% </a:t>
            </a:r>
            <a:r>
              <a:rPr lang="pl-PL" sz="1200" smtClean="0"/>
              <a:t>czerpie </a:t>
            </a:r>
            <a:r>
              <a:rPr lang="pl-PL" sz="1200"/>
              <a:t>wiadomości od znajomych lub rodziny. </a:t>
            </a:r>
            <a:endParaRPr lang="pl-PL" sz="1200" smtClean="0"/>
          </a:p>
          <a:p>
            <a:pPr lvl="2">
              <a:buSzPct val="100000"/>
              <a:buFont typeface="Wingdings"/>
              <a:buChar char=""/>
            </a:pPr>
            <a:endParaRPr lang="pl-PL" sz="1200" smtClean="0"/>
          </a:p>
          <a:p>
            <a:pPr lvl="2">
              <a:buSzPct val="100000"/>
              <a:buFont typeface="Wingdings"/>
              <a:buChar char=""/>
            </a:pPr>
            <a:r>
              <a:rPr lang="pl-PL" sz="1200"/>
              <a:t>Wśród osób, które jako źródło informacji wskazały telewizję, </a:t>
            </a:r>
            <a:r>
              <a:rPr lang="pl-PL" sz="1200" b="1"/>
              <a:t>najczęściej oglądaną stacją jest TVP 1</a:t>
            </a:r>
            <a:r>
              <a:rPr lang="pl-PL" sz="1200"/>
              <a:t> – wskazała ją ponad połowa respondentów (56%). Na drugim miejscu uplasowało się TVN </a:t>
            </a:r>
            <a:r>
              <a:rPr lang="pl-PL" sz="1200" smtClean="0"/>
              <a:t>z </a:t>
            </a:r>
            <a:r>
              <a:rPr lang="pl-PL" sz="1200"/>
              <a:t>wynikiem 50%, na trzecim Polsat – 37%. Czwarte miejsce zajęły ex aequo TVP 2 i TVP Info, </a:t>
            </a:r>
            <a:r>
              <a:rPr lang="pl-PL" sz="1200" smtClean="0"/>
              <a:t>o </a:t>
            </a:r>
            <a:r>
              <a:rPr lang="pl-PL" sz="1200"/>
              <a:t>których wspomniała jedna trzecia respondentów (odpowiednio 33% i 31%). Pozostałe stacje (m.in. Polsat News, TVN24, TV Trwam</a:t>
            </a:r>
            <a:r>
              <a:rPr lang="pl-PL" sz="1200" smtClean="0"/>
              <a:t>) nie </a:t>
            </a:r>
            <a:r>
              <a:rPr lang="pl-PL" sz="1200"/>
              <a:t>przekroczyły wyniku 11</a:t>
            </a:r>
            <a:r>
              <a:rPr lang="pl-PL" sz="1200" smtClean="0"/>
              <a:t>%.</a:t>
            </a:r>
          </a:p>
          <a:p>
            <a:pPr marL="255587" lvl="3" indent="0">
              <a:buSzPct val="100000"/>
              <a:buNone/>
            </a:pPr>
            <a:r>
              <a:rPr lang="pl-PL" sz="1200" smtClean="0"/>
              <a:t>TVP </a:t>
            </a:r>
            <a:r>
              <a:rPr lang="pl-PL" sz="1200"/>
              <a:t>1 oraz TVP Info częściej niż inni badani oglądają osoby w wieku 60 lat i więcej, natomiast TVN częściej wybierają młodzi widzowie – w wieku 15-29 lat.</a:t>
            </a:r>
          </a:p>
          <a:p>
            <a:pPr lvl="2">
              <a:buSzPct val="100000"/>
              <a:buFont typeface="Wingdings"/>
              <a:buChar char=""/>
            </a:pPr>
            <a:endParaRPr lang="pl-PL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8467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713231"/>
          </a:xfrm>
          <a:solidFill>
            <a:schemeClr val="accent2"/>
          </a:solidFill>
        </p:spPr>
        <p:txBody>
          <a:bodyPr/>
          <a:lstStyle/>
          <a:p>
            <a:r>
              <a:rPr lang="pl-PL" smtClean="0"/>
              <a:t> Podsumowanie 2/3</a:t>
            </a:r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1"/>
          </p:nvPr>
        </p:nvSpPr>
        <p:spPr>
          <a:xfrm>
            <a:off x="285750" y="987552"/>
            <a:ext cx="8569325" cy="4951287"/>
          </a:xfrm>
        </p:spPr>
        <p:txBody>
          <a:bodyPr/>
          <a:lstStyle/>
          <a:p>
            <a:pPr lvl="2">
              <a:buSzPct val="100000"/>
              <a:buFont typeface="Wingdings"/>
              <a:buChar char=""/>
            </a:pPr>
            <a:r>
              <a:rPr lang="pl-PL" sz="1200"/>
              <a:t>Jeśli chodzi o jakość prezentowanych wiadomości </a:t>
            </a:r>
            <a:r>
              <a:rPr lang="pl-PL" sz="1200" smtClean="0"/>
              <a:t>dotyczących wydarzeń </a:t>
            </a:r>
            <a:r>
              <a:rPr lang="pl-PL" sz="1200"/>
              <a:t>na Ukrainie, to </a:t>
            </a:r>
            <a:r>
              <a:rPr lang="pl-PL" sz="1200" b="1"/>
              <a:t>najlepiej oceniane są </a:t>
            </a:r>
            <a:r>
              <a:rPr lang="pl-PL" sz="1200" smtClean="0"/>
              <a:t>dwie stacje: </a:t>
            </a:r>
            <a:r>
              <a:rPr lang="pl-PL" sz="1200" b="1" smtClean="0"/>
              <a:t>TVN </a:t>
            </a:r>
            <a:r>
              <a:rPr lang="pl-PL" sz="1200" b="1"/>
              <a:t>i TVP 1</a:t>
            </a:r>
            <a:r>
              <a:rPr lang="pl-PL" sz="1200"/>
              <a:t>, które uzyskały bardzo podobną liczbę głosów (odpowiednio 21% </a:t>
            </a:r>
            <a:r>
              <a:rPr lang="pl-PL" sz="1200" smtClean="0"/>
              <a:t/>
            </a:r>
            <a:br>
              <a:rPr lang="pl-PL" sz="1200" smtClean="0"/>
            </a:br>
            <a:r>
              <a:rPr lang="pl-PL" sz="1200" smtClean="0"/>
              <a:t>i </a:t>
            </a:r>
            <a:r>
              <a:rPr lang="pl-PL" sz="1200"/>
              <a:t>19%). Trzecią stacją w rankingu jest TVP Info z wynikiem 14%. Pozostałe stacje nie uzyskały więcej niż 10% wskazań. Blisko jedna piąta osób (19%), które informacje dotyczące sytuacji na Ukrainie </a:t>
            </a:r>
            <a:r>
              <a:rPr lang="pl-PL" sz="1200" smtClean="0"/>
              <a:t>czerpią </a:t>
            </a:r>
            <a:br>
              <a:rPr lang="pl-PL" sz="1200" smtClean="0"/>
            </a:br>
            <a:r>
              <a:rPr lang="pl-PL" sz="1200" smtClean="0"/>
              <a:t>z </a:t>
            </a:r>
            <a:r>
              <a:rPr lang="pl-PL" sz="1200"/>
              <a:t>telewizji, nie ma jednoznacznego zdania, która stacja, najlepiej podaje wiadomości na ten temat </a:t>
            </a:r>
            <a:r>
              <a:rPr lang="pl-PL" sz="1200" smtClean="0"/>
              <a:t/>
            </a:r>
            <a:br>
              <a:rPr lang="pl-PL" sz="1200" smtClean="0"/>
            </a:br>
            <a:r>
              <a:rPr lang="pl-PL" sz="1200" smtClean="0"/>
              <a:t>i </a:t>
            </a:r>
            <a:r>
              <a:rPr lang="pl-PL" sz="1200"/>
              <a:t>odpowiada „trudno powiedzieć”.</a:t>
            </a:r>
          </a:p>
          <a:p>
            <a:pPr marL="255587" lvl="3" indent="0">
              <a:buSzPct val="100000"/>
              <a:buNone/>
            </a:pPr>
            <a:r>
              <a:rPr lang="pl-PL" sz="1200"/>
              <a:t>Częściej niż inni badani oddają swój „głos” na TVP 1 osoby z wykształceniem podstawowym (26% wobec 19% dla ogółu) oraz seniorzy – w wieku 60 lat i więcej (26% wobec 19</a:t>
            </a:r>
            <a:r>
              <a:rPr lang="pl-PL" sz="1200" smtClean="0"/>
              <a:t>%).</a:t>
            </a:r>
          </a:p>
          <a:p>
            <a:pPr marL="255587" lvl="3" indent="0">
              <a:buSzPct val="100000"/>
              <a:buNone/>
            </a:pPr>
            <a:endParaRPr lang="pl-PL" sz="800"/>
          </a:p>
          <a:p>
            <a:pPr lvl="2">
              <a:buSzPct val="100000"/>
              <a:buFont typeface="Wingdings"/>
              <a:buChar char=""/>
            </a:pPr>
            <a:r>
              <a:rPr lang="pl-PL" sz="1200"/>
              <a:t>Ponad trzy czwarte Polaków (77%), którzy przynajmniej w małym stopniu interesują się Ukrainą, uważają, że </a:t>
            </a:r>
            <a:r>
              <a:rPr lang="pl-PL" sz="1200" b="1" smtClean="0"/>
              <a:t>telewizja publiczna w sposób wystarczający informuje </a:t>
            </a:r>
            <a:r>
              <a:rPr lang="pl-PL" sz="1200" smtClean="0"/>
              <a:t>o </a:t>
            </a:r>
            <a:r>
              <a:rPr lang="pl-PL" sz="1200"/>
              <a:t>mających tam miejsce wydarzeniach. 9% badanych jest jednak przeciwnego zdania, przy czym tylko 2% uważa, że telewizja publiczna przekazuje informacje w sposób zupełnie niewystarczający, a 7% – raczej niewystarczający. 14% respondentów nie ma na ten temat sprecyzowanej opinii. </a:t>
            </a:r>
            <a:endParaRPr lang="pl-PL" sz="1200" smtClean="0"/>
          </a:p>
          <a:p>
            <a:pPr lvl="2">
              <a:buSzPct val="100000"/>
              <a:buFont typeface="Wingdings"/>
              <a:buChar char=""/>
            </a:pPr>
            <a:endParaRPr lang="pl-PL" sz="800"/>
          </a:p>
          <a:p>
            <a:pPr lvl="2">
              <a:buSzPct val="100000"/>
              <a:buFont typeface="Wingdings"/>
              <a:buChar char=""/>
            </a:pPr>
            <a:r>
              <a:rPr lang="pl-PL" sz="1200"/>
              <a:t>Osoby, które poszukiwały informacji o sytuacji na Ukrainie w telewizji </a:t>
            </a:r>
            <a:r>
              <a:rPr lang="pl-PL" sz="1200" smtClean="0"/>
              <a:t>publicznej, </a:t>
            </a:r>
            <a:r>
              <a:rPr lang="pl-PL" sz="1200" b="1"/>
              <a:t>bardzo dobrze oceniają</a:t>
            </a:r>
            <a:r>
              <a:rPr lang="pl-PL" sz="1200"/>
              <a:t> prezentowane przez TVP wiadomości. W zdecydowanej większości uważają, że TVP: 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i</a:t>
            </a:r>
            <a:r>
              <a:rPr lang="pl-PL" sz="1200" smtClean="0"/>
              <a:t>lustruje </a:t>
            </a:r>
            <a:r>
              <a:rPr lang="pl-PL" sz="1200"/>
              <a:t>wiadomości aktualnymi materiałami filmowymi (89%);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r</a:t>
            </a:r>
            <a:r>
              <a:rPr lang="pl-PL" sz="1200" smtClean="0"/>
              <a:t>zetelnie </a:t>
            </a:r>
            <a:r>
              <a:rPr lang="pl-PL" sz="1200"/>
              <a:t>informuje o wydarzeniach na Ukrainie (87%);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p</a:t>
            </a:r>
            <a:r>
              <a:rPr lang="pl-PL" sz="1200" smtClean="0"/>
              <a:t>rezentuje </a:t>
            </a:r>
            <a:r>
              <a:rPr lang="pl-PL" sz="1200"/>
              <a:t>zróżnicowane poglądy, opinie i stanowiska na ten temat (85</a:t>
            </a:r>
            <a:r>
              <a:rPr lang="pl-PL" sz="1200" smtClean="0"/>
              <a:t>%);</a:t>
            </a:r>
            <a:endParaRPr lang="pl-PL" sz="1200"/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„trzyma rękę na pulsie</a:t>
            </a:r>
            <a:r>
              <a:rPr lang="pl-PL" sz="1200" smtClean="0"/>
              <a:t>” i </a:t>
            </a:r>
            <a:r>
              <a:rPr lang="pl-PL" sz="1200"/>
              <a:t>od razu informuje o najważniejszych zdarzeniach (85%);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p</a:t>
            </a:r>
            <a:r>
              <a:rPr lang="pl-PL" sz="1200" smtClean="0"/>
              <a:t>rezentuje </a:t>
            </a:r>
            <a:r>
              <a:rPr lang="pl-PL" sz="1200"/>
              <a:t>wysoką jakość dziennikarstwa (83%);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t</a:t>
            </a:r>
            <a:r>
              <a:rPr lang="pl-PL" sz="1200" smtClean="0"/>
              <a:t>rafnie </a:t>
            </a:r>
            <a:r>
              <a:rPr lang="pl-PL" sz="1200"/>
              <a:t>dobiera tematy (82%) oraz ekspertów komentujących wydarzenia na Ukrainie (79%);</a:t>
            </a:r>
          </a:p>
          <a:p>
            <a:pPr lvl="3">
              <a:buSzPct val="100000"/>
              <a:buFont typeface="Verdana" panose="020B0604030504040204" pitchFamily="34" charset="0"/>
              <a:buChar char="□"/>
            </a:pPr>
            <a:r>
              <a:rPr lang="pl-PL" sz="1200"/>
              <a:t>d</a:t>
            </a:r>
            <a:r>
              <a:rPr lang="pl-PL" sz="1200" smtClean="0"/>
              <a:t>aje </a:t>
            </a:r>
            <a:r>
              <a:rPr lang="pl-PL" sz="1200"/>
              <a:t>poczucie uczestniczenia w tych wydarzeniach(79%).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8411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713231"/>
          </a:xfrm>
          <a:solidFill>
            <a:schemeClr val="accent2"/>
          </a:solidFill>
        </p:spPr>
        <p:txBody>
          <a:bodyPr/>
          <a:lstStyle/>
          <a:p>
            <a:r>
              <a:rPr lang="pl-PL" smtClean="0"/>
              <a:t> Podsumowanie 3/3</a:t>
            </a:r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1"/>
          </p:nvPr>
        </p:nvSpPr>
        <p:spPr>
          <a:xfrm>
            <a:off x="285750" y="1060704"/>
            <a:ext cx="8569325" cy="4878135"/>
          </a:xfrm>
        </p:spPr>
        <p:txBody>
          <a:bodyPr/>
          <a:lstStyle/>
          <a:p>
            <a:pPr lvl="2">
              <a:buSzPct val="100000"/>
              <a:buFont typeface="Wingdings"/>
              <a:buChar char=""/>
            </a:pPr>
            <a:r>
              <a:rPr lang="pl-PL" sz="1200" dirty="0"/>
              <a:t>Trzy czwarte respondentów (76%), którzy poszukują informacji o Ukrainie w telewizji publicznej, jest zdania, że </a:t>
            </a:r>
            <a:r>
              <a:rPr lang="pl-PL" sz="1200" b="1" dirty="0"/>
              <a:t>czas poświęcony na przedstawienie tego tematu w TVP jest odpowiedni</a:t>
            </a:r>
            <a:r>
              <a:rPr lang="pl-PL" sz="1200" dirty="0"/>
              <a:t>. 14% uważa, że </a:t>
            </a:r>
            <a:r>
              <a:rPr lang="pl-PL" sz="1200" dirty="0" smtClean="0"/>
              <a:t>poświęca się </a:t>
            </a:r>
            <a:r>
              <a:rPr lang="pl-PL" sz="1200" dirty="0"/>
              <a:t>go za dużo, a 5% wręcz przeciwnie – za mało. Kolejne 5% badanych nie ma </a:t>
            </a:r>
            <a:r>
              <a:rPr lang="pl-PL" sz="1200" dirty="0" smtClean="0"/>
              <a:t>na ten </a:t>
            </a:r>
            <a:r>
              <a:rPr lang="pl-PL" sz="1200" dirty="0"/>
              <a:t>temat jednoznacznej opinii.  </a:t>
            </a:r>
            <a:endParaRPr lang="pl-PL" sz="1200" dirty="0" smtClean="0"/>
          </a:p>
          <a:p>
            <a:pPr lvl="2">
              <a:buSzPct val="100000"/>
              <a:buFont typeface="Wingdings"/>
              <a:buChar char=""/>
            </a:pPr>
            <a:endParaRPr lang="pl-PL" sz="800" dirty="0"/>
          </a:p>
          <a:p>
            <a:pPr lvl="2">
              <a:buSzPct val="100000"/>
              <a:buFont typeface="Wingdings"/>
              <a:buChar char=""/>
            </a:pPr>
            <a:r>
              <a:rPr lang="pl-PL" sz="1200" dirty="0" smtClean="0"/>
              <a:t>Zdecydowana większość widzów </a:t>
            </a:r>
            <a:r>
              <a:rPr lang="pl-PL" sz="1200" dirty="0"/>
              <a:t>TVP </a:t>
            </a:r>
            <a:r>
              <a:rPr lang="pl-PL" sz="1200" dirty="0" smtClean="0"/>
              <a:t>(84%) jest </a:t>
            </a:r>
            <a:r>
              <a:rPr lang="pl-PL" sz="1200" dirty="0"/>
              <a:t>zdania, że </a:t>
            </a:r>
            <a:r>
              <a:rPr lang="pl-PL" sz="1200" b="1" dirty="0"/>
              <a:t>obraz wydarzeń na Ukrainie przedstawiany w telewizji publicznej jest zgodny </a:t>
            </a:r>
            <a:r>
              <a:rPr lang="pl-PL" sz="1200" b="1" dirty="0" smtClean="0"/>
              <a:t>z </a:t>
            </a:r>
            <a:r>
              <a:rPr lang="pl-PL" sz="1200" b="1" dirty="0"/>
              <a:t>rzeczywistością lub jej bliski</a:t>
            </a:r>
            <a:r>
              <a:rPr lang="pl-PL" sz="1200" dirty="0"/>
              <a:t>. Tylko nieliczni (5%) raczej się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z </a:t>
            </a:r>
            <a:r>
              <a:rPr lang="pl-PL" sz="1200" dirty="0"/>
              <a:t>tym nie zgadzają, natomiast co dziewiąty badany (11%) nie ma na ten temat poglądu</a:t>
            </a:r>
            <a:r>
              <a:rPr lang="pl-PL" sz="1200" dirty="0" smtClean="0"/>
              <a:t>.</a:t>
            </a:r>
          </a:p>
          <a:p>
            <a:pPr lvl="2">
              <a:buSzPct val="100000"/>
              <a:buFont typeface="Wingdings"/>
              <a:buChar char=""/>
            </a:pPr>
            <a:endParaRPr lang="pl-PL" sz="800" dirty="0"/>
          </a:p>
          <a:p>
            <a:pPr lvl="2">
              <a:buSzPct val="100000"/>
              <a:buFont typeface="Wingdings"/>
              <a:buChar char=""/>
            </a:pPr>
            <a:r>
              <a:rPr lang="pl-PL" sz="1200" dirty="0"/>
              <a:t>Wśród tych, którzy poszukiwali wiadomości o sytuacji na Ukrainie w TVP, 8% uważa, że niektórzy dziennikarze telewizji publicznej zasługują na szczególnie pozytywne wyróżnienie. Najczęściej docenianymi przez tych respondentów </a:t>
            </a:r>
            <a:r>
              <a:rPr lang="pl-PL" sz="1200" dirty="0" smtClean="0"/>
              <a:t>są: </a:t>
            </a:r>
            <a:r>
              <a:rPr lang="pl-PL" sz="1200" dirty="0"/>
              <a:t>Piotr Kraśko (13%), Arleta </a:t>
            </a:r>
            <a:r>
              <a:rPr lang="pl-PL" sz="1200" dirty="0" err="1"/>
              <a:t>Bojke</a:t>
            </a:r>
            <a:r>
              <a:rPr lang="pl-PL" sz="1200" dirty="0"/>
              <a:t> (11%), Beata Tadla (7%) oraz Maria </a:t>
            </a:r>
            <a:r>
              <a:rPr lang="pl-PL" sz="1200" dirty="0" err="1"/>
              <a:t>Stepan</a:t>
            </a:r>
            <a:r>
              <a:rPr lang="pl-PL" sz="1200" dirty="0"/>
              <a:t> (4</a:t>
            </a:r>
            <a:r>
              <a:rPr lang="pl-PL" sz="1200" dirty="0" smtClean="0"/>
              <a:t>%).</a:t>
            </a:r>
          </a:p>
          <a:p>
            <a:pPr lvl="2">
              <a:buSzPct val="100000"/>
              <a:buFont typeface="Wingdings"/>
              <a:buChar char=""/>
            </a:pPr>
            <a:endParaRPr lang="pl-PL" sz="800" dirty="0"/>
          </a:p>
          <a:p>
            <a:pPr lvl="2">
              <a:buSzPct val="100000"/>
              <a:buFont typeface="Wingdings"/>
              <a:buChar char=""/>
            </a:pPr>
            <a:r>
              <a:rPr lang="pl-PL" sz="1200" dirty="0"/>
              <a:t>Widzowie TVP uznali, że określeniami, które najlepiej pasują do sposobu relacjonowania wydarzeń na Ukrainie przez </a:t>
            </a:r>
            <a:r>
              <a:rPr lang="pl-PL" sz="1200" dirty="0" smtClean="0"/>
              <a:t>Telewizję Polską</a:t>
            </a:r>
            <a:r>
              <a:rPr lang="pl-PL" sz="1200" dirty="0"/>
              <a:t>, są przede wszystkim: „</a:t>
            </a:r>
            <a:r>
              <a:rPr lang="pl-PL" sz="1200" b="1" dirty="0"/>
              <a:t>aktualny</a:t>
            </a:r>
            <a:r>
              <a:rPr lang="pl-PL" sz="1200" dirty="0"/>
              <a:t>”, „</a:t>
            </a:r>
            <a:r>
              <a:rPr lang="pl-PL" sz="1200" b="1" dirty="0"/>
              <a:t>łatwy do zrozumienia</a:t>
            </a:r>
            <a:r>
              <a:rPr lang="pl-PL" sz="1200" dirty="0"/>
              <a:t>”, „</a:t>
            </a:r>
            <a:r>
              <a:rPr lang="pl-PL" sz="1200" b="1" dirty="0"/>
              <a:t>godny zaufania, wiarygodny</a:t>
            </a:r>
            <a:r>
              <a:rPr lang="pl-PL" sz="1200" dirty="0"/>
              <a:t>”, „</a:t>
            </a:r>
            <a:r>
              <a:rPr lang="pl-PL" sz="1200" b="1" dirty="0"/>
              <a:t>ciekawy</a:t>
            </a:r>
            <a:r>
              <a:rPr lang="pl-PL" sz="1200" dirty="0"/>
              <a:t>” oraz „</a:t>
            </a:r>
            <a:r>
              <a:rPr lang="pl-PL" sz="1200" b="1" dirty="0"/>
              <a:t>trafny, rzetelny</a:t>
            </a:r>
            <a:r>
              <a:rPr lang="pl-PL" sz="1200" dirty="0"/>
              <a:t>”. Najrzadziej wskazywane przez badanych określenia to m.in.: „oficjalny, sztywny”, „chaotyczny”, „skrótowy, pobieżny”. </a:t>
            </a:r>
            <a:endParaRPr lang="pl-PL" sz="1200" dirty="0" smtClean="0"/>
          </a:p>
          <a:p>
            <a:pPr lvl="2">
              <a:buSzPct val="100000"/>
              <a:buFont typeface="Wingdings"/>
              <a:buChar char=""/>
            </a:pPr>
            <a:endParaRPr lang="pl-PL" sz="800" dirty="0" smtClean="0"/>
          </a:p>
          <a:p>
            <a:pPr lvl="2">
              <a:buSzPct val="100000"/>
              <a:buFont typeface="Wingdings"/>
              <a:buChar char=""/>
            </a:pPr>
            <a:r>
              <a:rPr lang="pl-PL" sz="1200" dirty="0" smtClean="0"/>
              <a:t>Na </a:t>
            </a:r>
            <a:r>
              <a:rPr lang="pl-PL" sz="1200" dirty="0"/>
              <a:t>podstawie </a:t>
            </a:r>
            <a:r>
              <a:rPr lang="pl-PL" sz="1200" dirty="0" smtClean="0"/>
              <a:t>uzyskanych </a:t>
            </a:r>
            <a:r>
              <a:rPr lang="pl-PL" sz="1200" dirty="0"/>
              <a:t>wyników można wnioskować, że widzowie TVP cenią jakość </a:t>
            </a:r>
            <a:r>
              <a:rPr lang="pl-PL" sz="1200" dirty="0" smtClean="0"/>
              <a:t>otrzymywanych informacji </a:t>
            </a:r>
            <a:r>
              <a:rPr lang="pl-PL" sz="1200" dirty="0"/>
              <a:t>na temat sytuacji na Ukrainie. Potwierdza to również rozkład odpowiedzi na pytanie o ogólną ocenę prezentowania wydarzeń na Ukrainie przez telewizję publiczną. </a:t>
            </a:r>
            <a:r>
              <a:rPr lang="pl-PL" sz="1200" b="1" dirty="0"/>
              <a:t>Ponad dziewięciu na dziesięciu zapytanych </a:t>
            </a:r>
            <a:r>
              <a:rPr lang="pl-PL" sz="1200" dirty="0" smtClean="0"/>
              <a:t>(92%) </a:t>
            </a:r>
            <a:r>
              <a:rPr lang="pl-PL" sz="1200" b="1" dirty="0" smtClean="0"/>
              <a:t>dobrze </a:t>
            </a:r>
            <a:r>
              <a:rPr lang="pl-PL" sz="1200" b="1" dirty="0"/>
              <a:t>ocenia poziom wiadomości emitowanych przez TVP</a:t>
            </a:r>
            <a:r>
              <a:rPr lang="pl-PL" sz="1200" dirty="0"/>
              <a:t>, przy czym 12% ocenia je „bardzo dobrze”, a 80% „raczej dobrze”. Tylko 5% wyraża niezadowolenia, a 4% udziela odpowiedzi „trudno powiedzieć”.</a:t>
            </a:r>
          </a:p>
        </p:txBody>
      </p:sp>
    </p:spTree>
    <p:extLst>
      <p:ext uri="{BB962C8B-B14F-4D97-AF65-F5344CB8AC3E}">
        <p14:creationId xmlns:p14="http://schemas.microsoft.com/office/powerpoint/2010/main" xmlns="" val="3442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52276" y="605409"/>
            <a:ext cx="3522521" cy="5294313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20"/>
          </p:nvPr>
        </p:nvSpPr>
        <p:spPr>
          <a:xfrm>
            <a:off x="285750" y="1821424"/>
            <a:ext cx="1841500" cy="1274762"/>
          </a:xfrm>
        </p:spPr>
        <p:txBody>
          <a:bodyPr/>
          <a:lstStyle/>
          <a:p>
            <a:r>
              <a:rPr lang="pl-PL" smtClean="0"/>
              <a:t>3</a:t>
            </a:r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90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INDEX"/>
  <p:tag name="INDEX" val="3"/>
  <p:tag name="PAGENUMBERS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AB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AB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AB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564,1395"/>
  <p:tag name="HEIGHT" val="80,75583"/>
  <p:tag name="TOP" val="210,6724"/>
  <p:tag name="LEFT" val="118,18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9761"/>
  <p:tag name="HEIGHT" val="80,75583"/>
  <p:tag name="TOP" val="210,6724"/>
  <p:tag name="LEFT" val="27,459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564,1395"/>
  <p:tag name="HEIGHT" val="80,75583"/>
  <p:tag name="TOP" val="319,1072"/>
  <p:tag name="LEFT" val="118,18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9761"/>
  <p:tag name="HEIGHT" val="80,75583"/>
  <p:tag name="TOP" val="319,1072"/>
  <p:tag name="LEFT" val="27,459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564,1395"/>
  <p:tag name="HEIGHT" val="80,75583"/>
  <p:tag name="TOP" val="319,1072"/>
  <p:tag name="LEFT" val="118,18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9761"/>
  <p:tag name="HEIGHT" val="80,75583"/>
  <p:tag name="TOP" val="319,1072"/>
  <p:tag name="LEFT" val="27,459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LEVEL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heme/theme1.xml><?xml version="1.0" encoding="utf-8"?>
<a:theme xmlns:a="http://schemas.openxmlformats.org/drawingml/2006/main" name="1_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C200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BFBFB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581</TotalTime>
  <Words>766</Words>
  <Application>Microsoft Office PowerPoint</Application>
  <PresentationFormat>Pokaz na ekranie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1_blank</vt:lpstr>
      <vt:lpstr>Chapter</vt:lpstr>
      <vt:lpstr>Standard</vt:lpstr>
      <vt:lpstr>Standard with Grey Box</vt:lpstr>
      <vt:lpstr>Grid Layout</vt:lpstr>
      <vt:lpstr>Blank</vt:lpstr>
      <vt:lpstr>Title</vt:lpstr>
      <vt:lpstr>Opinie na temat relacjonowania przez TVP wydarzeń na Ukrainie  TNS Polska dla TVP</vt:lpstr>
      <vt:lpstr>Spis treści</vt:lpstr>
      <vt:lpstr>Informacja o badaniu</vt:lpstr>
      <vt:lpstr>Informacje o badaniu</vt:lpstr>
      <vt:lpstr>Podsumowanie wyników badania</vt:lpstr>
      <vt:lpstr> Podsumowanie 1/3</vt:lpstr>
      <vt:lpstr> Podsumowanie 2/3</vt:lpstr>
      <vt:lpstr> Podsumowanie 3/3</vt:lpstr>
      <vt:lpstr>Wyniki</vt:lpstr>
      <vt:lpstr>Czy interesuje się Pan(i) ostatnimi wydarzeniami na Ukrainie?</vt:lpstr>
      <vt:lpstr>Skąd czerpie Pan(i) informacje na temat wydarzeń na Ukrainie?</vt:lpstr>
      <vt:lpstr>Skąd czerpie Pan(i) informacje na temat wydarzeń na Ukrainie?</vt:lpstr>
      <vt:lpstr>Która stacja telewizyjna najlepiej prezentuje wspomniane wydarzenia na Ukrainie?</vt:lpstr>
      <vt:lpstr>Czy Pana(i) zdaniem telewizja publiczna (TVP1, TVP2, TVP Info) wystarczająco informuje o wydarzeniach na Ukrainie?</vt:lpstr>
      <vt:lpstr>Jak Pan(i) sądzi, czy TVP, ogólnie rzecz biorąc, informując  o wydarzeniach na Ukrainie:</vt:lpstr>
      <vt:lpstr>Jak Pan(i) sądzi, czy telewizja publiczna (TVP1, TVP2, TVP Info), ogólnie rzecz biorąc, przeznacza na wydarzenia na Ukrainie tyle czasu ile trzeba, czy też za dużo lub za mało?</vt:lpstr>
      <vt:lpstr>Czy obraz wydarzeń na Ukrainie przedstawiany w telewizji publicznej (TVP1, TVP2, TVP Info) jest Pana(i) zdaniem zgodny  z rzeczywistością czy raczej odbiega od rzeczywistości?</vt:lpstr>
      <vt:lpstr>Czy któryś z dziennikarzy telewizji publicznej (TVP1, TVP2, TVP Info) komentujących lub relacjonujących przebieg wydarzeń na Ukrainie szczególnie zasługuje, Pana(i) zdaniem, na pozytywne wyróżnienie?</vt:lpstr>
      <vt:lpstr>Który z dziennikarzy komentujących lub relacjonujących przebieg wydarzeń na Ukrainie szczególnie zasługuje, Pana(i) zdaniem, na pozytywne wyróżnienie?</vt:lpstr>
      <vt:lpstr>Które z określeń najlepiej pasują do sposobu relacjonowania wydarzeń dotyczących sytuacji na Ukrainie prezentowanych przez Telewizję Polską?</vt:lpstr>
      <vt:lpstr>Które z określeń najlepiej pasują do sposobu relacjonowania wydarzeń dotyczących sytuacji na Ukrainie prezentowanych przez Telewizję Polską?</vt:lpstr>
      <vt:lpstr>Jak ogólnie rzecz biorąc ocenia Pan(i) sposób pokazywania wydarzeń na Ukrainie przez Telewizję Publiczną (TVP1, TVP2, TVP Info)?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Opinie na temat relacjonowania przez TVP wydarzeń na Ukrainie__TNS Polska dla TVP</dc:title>
  <dc:creator>Zadrozna, Agata (TSWAS)</dc:creator>
  <dc:description>13.03.2014</dc:description>
  <cp:lastModifiedBy> Jacek Rakowiecki</cp:lastModifiedBy>
  <cp:revision>29</cp:revision>
  <dcterms:created xsi:type="dcterms:W3CDTF">2014-03-13T12:08:12Z</dcterms:created>
  <dcterms:modified xsi:type="dcterms:W3CDTF">2014-03-19T10:46:38Z</dcterms:modified>
</cp:coreProperties>
</file>